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1" r:id="rId5"/>
    <p:sldId id="634" r:id="rId6"/>
    <p:sldId id="635" r:id="rId7"/>
    <p:sldId id="628" r:id="rId8"/>
    <p:sldId id="629" r:id="rId9"/>
    <p:sldId id="260" r:id="rId10"/>
    <p:sldId id="632" r:id="rId11"/>
    <p:sldId id="263" r:id="rId12"/>
    <p:sldId id="638" r:id="rId13"/>
    <p:sldId id="264" r:id="rId14"/>
    <p:sldId id="265" r:id="rId15"/>
    <p:sldId id="266" r:id="rId16"/>
    <p:sldId id="631" r:id="rId17"/>
    <p:sldId id="639" r:id="rId18"/>
    <p:sldId id="630" r:id="rId19"/>
    <p:sldId id="267" r:id="rId20"/>
    <p:sldId id="633" r:id="rId21"/>
    <p:sldId id="640" r:id="rId2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D5F029-4486-4452-AAA1-5FC1A39292EA}" v="80" dt="2021-12-16T05:13:28.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7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MA, K.K (के के शर्मा)" userId="4cc9307c-959c-4dbb-8104-145bc0e9ed5d" providerId="ADAL" clId="{12D5F029-4486-4452-AAA1-5FC1A39292EA}"/>
    <pc:docChg chg="undo custSel addSld delSld modSld sldOrd">
      <pc:chgData name="SHARMA, K.K (के के शर्मा)" userId="4cc9307c-959c-4dbb-8104-145bc0e9ed5d" providerId="ADAL" clId="{12D5F029-4486-4452-AAA1-5FC1A39292EA}" dt="2021-12-16T05:18:42.903" v="1509" actId="313"/>
      <pc:docMkLst>
        <pc:docMk/>
      </pc:docMkLst>
      <pc:sldChg chg="del">
        <pc:chgData name="SHARMA, K.K (के के शर्मा)" userId="4cc9307c-959c-4dbb-8104-145bc0e9ed5d" providerId="ADAL" clId="{12D5F029-4486-4452-AAA1-5FC1A39292EA}" dt="2021-12-16T05:12:35.910" v="1419" actId="47"/>
        <pc:sldMkLst>
          <pc:docMk/>
          <pc:sldMk cId="2646471764" sldId="256"/>
        </pc:sldMkLst>
      </pc:sldChg>
      <pc:sldChg chg="modSp mod">
        <pc:chgData name="SHARMA, K.K (के के शर्मा)" userId="4cc9307c-959c-4dbb-8104-145bc0e9ed5d" providerId="ADAL" clId="{12D5F029-4486-4452-AAA1-5FC1A39292EA}" dt="2021-12-16T05:10:18.994" v="1418" actId="20577"/>
        <pc:sldMkLst>
          <pc:docMk/>
          <pc:sldMk cId="938504716" sldId="258"/>
        </pc:sldMkLst>
        <pc:spChg chg="mod">
          <ac:chgData name="SHARMA, K.K (के के शर्मा)" userId="4cc9307c-959c-4dbb-8104-145bc0e9ed5d" providerId="ADAL" clId="{12D5F029-4486-4452-AAA1-5FC1A39292EA}" dt="2021-12-16T05:10:18.994" v="1418" actId="20577"/>
          <ac:spMkLst>
            <pc:docMk/>
            <pc:sldMk cId="938504716" sldId="258"/>
            <ac:spMk id="3" creationId="{B35E3989-CA62-47F1-8529-6CE989EFAA44}"/>
          </ac:spMkLst>
        </pc:spChg>
      </pc:sldChg>
      <pc:sldChg chg="modSp mod">
        <pc:chgData name="SHARMA, K.K (के के शर्मा)" userId="4cc9307c-959c-4dbb-8104-145bc0e9ed5d" providerId="ADAL" clId="{12D5F029-4486-4452-AAA1-5FC1A39292EA}" dt="2021-12-16T04:32:16.241" v="1097" actId="20577"/>
        <pc:sldMkLst>
          <pc:docMk/>
          <pc:sldMk cId="1459326793" sldId="259"/>
        </pc:sldMkLst>
        <pc:spChg chg="mod">
          <ac:chgData name="SHARMA, K.K (के के शर्मा)" userId="4cc9307c-959c-4dbb-8104-145bc0e9ed5d" providerId="ADAL" clId="{12D5F029-4486-4452-AAA1-5FC1A39292EA}" dt="2021-12-16T04:32:16.241" v="1097" actId="20577"/>
          <ac:spMkLst>
            <pc:docMk/>
            <pc:sldMk cId="1459326793" sldId="259"/>
            <ac:spMk id="3" creationId="{B35E3989-CA62-47F1-8529-6CE989EFAA44}"/>
          </ac:spMkLst>
        </pc:spChg>
      </pc:sldChg>
      <pc:sldChg chg="addSp modSp mod">
        <pc:chgData name="SHARMA, K.K (के के शर्मा)" userId="4cc9307c-959c-4dbb-8104-145bc0e9ed5d" providerId="ADAL" clId="{12D5F029-4486-4452-AAA1-5FC1A39292EA}" dt="2021-12-16T04:05:07.721" v="549" actId="404"/>
        <pc:sldMkLst>
          <pc:docMk/>
          <pc:sldMk cId="2361037716" sldId="260"/>
        </pc:sldMkLst>
        <pc:spChg chg="mod">
          <ac:chgData name="SHARMA, K.K (के के शर्मा)" userId="4cc9307c-959c-4dbb-8104-145bc0e9ed5d" providerId="ADAL" clId="{12D5F029-4486-4452-AAA1-5FC1A39292EA}" dt="2021-12-16T03:54:38.591" v="23" actId="20577"/>
          <ac:spMkLst>
            <pc:docMk/>
            <pc:sldMk cId="2361037716" sldId="260"/>
            <ac:spMk id="2" creationId="{2DDC0152-16F9-4477-BFAB-F0401D0D18AD}"/>
          </ac:spMkLst>
        </pc:spChg>
        <pc:spChg chg="mod">
          <ac:chgData name="SHARMA, K.K (के के शर्मा)" userId="4cc9307c-959c-4dbb-8104-145bc0e9ed5d" providerId="ADAL" clId="{12D5F029-4486-4452-AAA1-5FC1A39292EA}" dt="2021-12-16T04:04:34.832" v="525" actId="27636"/>
          <ac:spMkLst>
            <pc:docMk/>
            <pc:sldMk cId="2361037716" sldId="260"/>
            <ac:spMk id="3" creationId="{B35E3989-CA62-47F1-8529-6CE989EFAA44}"/>
          </ac:spMkLst>
        </pc:spChg>
        <pc:spChg chg="add mod">
          <ac:chgData name="SHARMA, K.K (के के शर्मा)" userId="4cc9307c-959c-4dbb-8104-145bc0e9ed5d" providerId="ADAL" clId="{12D5F029-4486-4452-AAA1-5FC1A39292EA}" dt="2021-12-16T04:05:07.721" v="549" actId="404"/>
          <ac:spMkLst>
            <pc:docMk/>
            <pc:sldMk cId="2361037716" sldId="260"/>
            <ac:spMk id="4" creationId="{FF58BCA6-C8D9-46CB-9DA1-8826ED8F21BC}"/>
          </ac:spMkLst>
        </pc:spChg>
      </pc:sldChg>
      <pc:sldChg chg="ord">
        <pc:chgData name="SHARMA, K.K (के के शर्मा)" userId="4cc9307c-959c-4dbb-8104-145bc0e9ed5d" providerId="ADAL" clId="{12D5F029-4486-4452-AAA1-5FC1A39292EA}" dt="2021-12-16T03:53:48.976" v="1"/>
        <pc:sldMkLst>
          <pc:docMk/>
          <pc:sldMk cId="1938445867" sldId="261"/>
        </pc:sldMkLst>
      </pc:sldChg>
      <pc:sldChg chg="modSp mod">
        <pc:chgData name="SHARMA, K.K (के के शर्मा)" userId="4cc9307c-959c-4dbb-8104-145bc0e9ed5d" providerId="ADAL" clId="{12D5F029-4486-4452-AAA1-5FC1A39292EA}" dt="2021-12-16T05:17:42.878" v="1504" actId="14"/>
        <pc:sldMkLst>
          <pc:docMk/>
          <pc:sldMk cId="583684136" sldId="263"/>
        </pc:sldMkLst>
        <pc:spChg chg="mod">
          <ac:chgData name="SHARMA, K.K (के के शर्मा)" userId="4cc9307c-959c-4dbb-8104-145bc0e9ed5d" providerId="ADAL" clId="{12D5F029-4486-4452-AAA1-5FC1A39292EA}" dt="2021-12-16T05:17:42.878" v="1504" actId="14"/>
          <ac:spMkLst>
            <pc:docMk/>
            <pc:sldMk cId="583684136" sldId="263"/>
            <ac:spMk id="3" creationId="{B35E3989-CA62-47F1-8529-6CE989EFAA44}"/>
          </ac:spMkLst>
        </pc:spChg>
      </pc:sldChg>
      <pc:sldChg chg="modSp mod ord">
        <pc:chgData name="SHARMA, K.K (के के शर्मा)" userId="4cc9307c-959c-4dbb-8104-145bc0e9ed5d" providerId="ADAL" clId="{12D5F029-4486-4452-AAA1-5FC1A39292EA}" dt="2021-12-16T05:09:49.696" v="1382"/>
        <pc:sldMkLst>
          <pc:docMk/>
          <pc:sldMk cId="1317055810" sldId="264"/>
        </pc:sldMkLst>
        <pc:spChg chg="mod">
          <ac:chgData name="SHARMA, K.K (के के शर्मा)" userId="4cc9307c-959c-4dbb-8104-145bc0e9ed5d" providerId="ADAL" clId="{12D5F029-4486-4452-AAA1-5FC1A39292EA}" dt="2021-12-16T03:55:34.299" v="34" actId="27636"/>
          <ac:spMkLst>
            <pc:docMk/>
            <pc:sldMk cId="1317055810" sldId="264"/>
            <ac:spMk id="3" creationId="{B35E3989-CA62-47F1-8529-6CE989EFAA44}"/>
          </ac:spMkLst>
        </pc:spChg>
      </pc:sldChg>
      <pc:sldChg chg="modSp mod">
        <pc:chgData name="SHARMA, K.K (के के शर्मा)" userId="4cc9307c-959c-4dbb-8104-145bc0e9ed5d" providerId="ADAL" clId="{12D5F029-4486-4452-AAA1-5FC1A39292EA}" dt="2021-12-16T03:56:49.442" v="91" actId="20577"/>
        <pc:sldMkLst>
          <pc:docMk/>
          <pc:sldMk cId="4267495155" sldId="265"/>
        </pc:sldMkLst>
        <pc:spChg chg="mod">
          <ac:chgData name="SHARMA, K.K (के के शर्मा)" userId="4cc9307c-959c-4dbb-8104-145bc0e9ed5d" providerId="ADAL" clId="{12D5F029-4486-4452-AAA1-5FC1A39292EA}" dt="2021-12-16T03:56:49.442" v="91" actId="20577"/>
          <ac:spMkLst>
            <pc:docMk/>
            <pc:sldMk cId="4267495155" sldId="265"/>
            <ac:spMk id="3" creationId="{B35E3989-CA62-47F1-8529-6CE989EFAA44}"/>
          </ac:spMkLst>
        </pc:spChg>
      </pc:sldChg>
      <pc:sldChg chg="modSp mod">
        <pc:chgData name="SHARMA, K.K (के के शर्मा)" userId="4cc9307c-959c-4dbb-8104-145bc0e9ed5d" providerId="ADAL" clId="{12D5F029-4486-4452-AAA1-5FC1A39292EA}" dt="2021-12-16T05:18:34.058" v="1507" actId="20577"/>
        <pc:sldMkLst>
          <pc:docMk/>
          <pc:sldMk cId="102187179" sldId="267"/>
        </pc:sldMkLst>
        <pc:spChg chg="mod">
          <ac:chgData name="SHARMA, K.K (के के शर्मा)" userId="4cc9307c-959c-4dbb-8104-145bc0e9ed5d" providerId="ADAL" clId="{12D5F029-4486-4452-AAA1-5FC1A39292EA}" dt="2021-12-16T04:06:58.006" v="578" actId="20577"/>
          <ac:spMkLst>
            <pc:docMk/>
            <pc:sldMk cId="102187179" sldId="267"/>
            <ac:spMk id="2" creationId="{2DDC0152-16F9-4477-BFAB-F0401D0D18AD}"/>
          </ac:spMkLst>
        </pc:spChg>
        <pc:spChg chg="mod">
          <ac:chgData name="SHARMA, K.K (के के शर्मा)" userId="4cc9307c-959c-4dbb-8104-145bc0e9ed5d" providerId="ADAL" clId="{12D5F029-4486-4452-AAA1-5FC1A39292EA}" dt="2021-12-16T05:18:34.058" v="1507" actId="20577"/>
          <ac:spMkLst>
            <pc:docMk/>
            <pc:sldMk cId="102187179" sldId="267"/>
            <ac:spMk id="3" creationId="{B35E3989-CA62-47F1-8529-6CE989EFAA44}"/>
          </ac:spMkLst>
        </pc:spChg>
      </pc:sldChg>
      <pc:sldChg chg="del">
        <pc:chgData name="SHARMA, K.K (के के शर्मा)" userId="4cc9307c-959c-4dbb-8104-145bc0e9ed5d" providerId="ADAL" clId="{12D5F029-4486-4452-AAA1-5FC1A39292EA}" dt="2021-12-16T05:13:43.485" v="1422" actId="47"/>
        <pc:sldMkLst>
          <pc:docMk/>
          <pc:sldMk cId="3120833517" sldId="268"/>
        </pc:sldMkLst>
      </pc:sldChg>
      <pc:sldChg chg="ord">
        <pc:chgData name="SHARMA, K.K (के के शर्मा)" userId="4cc9307c-959c-4dbb-8104-145bc0e9ed5d" providerId="ADAL" clId="{12D5F029-4486-4452-AAA1-5FC1A39292EA}" dt="2021-12-16T03:54:06.944" v="4"/>
        <pc:sldMkLst>
          <pc:docMk/>
          <pc:sldMk cId="2121096819" sldId="628"/>
        </pc:sldMkLst>
      </pc:sldChg>
      <pc:sldChg chg="addSp modSp mod ord">
        <pc:chgData name="SHARMA, K.K (के के शर्मा)" userId="4cc9307c-959c-4dbb-8104-145bc0e9ed5d" providerId="ADAL" clId="{12D5F029-4486-4452-AAA1-5FC1A39292EA}" dt="2021-12-16T04:02:23.662" v="452"/>
        <pc:sldMkLst>
          <pc:docMk/>
          <pc:sldMk cId="293553503" sldId="629"/>
        </pc:sldMkLst>
        <pc:spChg chg="add mod">
          <ac:chgData name="SHARMA, K.K (के के शर्मा)" userId="4cc9307c-959c-4dbb-8104-145bc0e9ed5d" providerId="ADAL" clId="{12D5F029-4486-4452-AAA1-5FC1A39292EA}" dt="2021-12-16T03:57:55.509" v="123" actId="113"/>
          <ac:spMkLst>
            <pc:docMk/>
            <pc:sldMk cId="293553503" sldId="629"/>
            <ac:spMk id="4" creationId="{AD4BA7FC-5B0F-42BC-A667-029F240022EF}"/>
          </ac:spMkLst>
        </pc:spChg>
      </pc:sldChg>
      <pc:sldChg chg="modSp mod">
        <pc:chgData name="SHARMA, K.K (के के शर्मा)" userId="4cc9307c-959c-4dbb-8104-145bc0e9ed5d" providerId="ADAL" clId="{12D5F029-4486-4452-AAA1-5FC1A39292EA}" dt="2021-12-16T05:18:39.440" v="1508" actId="313"/>
        <pc:sldMkLst>
          <pc:docMk/>
          <pc:sldMk cId="422513606" sldId="630"/>
        </pc:sldMkLst>
        <pc:spChg chg="mod">
          <ac:chgData name="SHARMA, K.K (के के शर्मा)" userId="4cc9307c-959c-4dbb-8104-145bc0e9ed5d" providerId="ADAL" clId="{12D5F029-4486-4452-AAA1-5FC1A39292EA}" dt="2021-12-16T05:18:39.440" v="1508" actId="313"/>
          <ac:spMkLst>
            <pc:docMk/>
            <pc:sldMk cId="422513606" sldId="630"/>
            <ac:spMk id="3" creationId="{B35E3989-CA62-47F1-8529-6CE989EFAA44}"/>
          </ac:spMkLst>
        </pc:spChg>
      </pc:sldChg>
      <pc:sldChg chg="modSp add mod">
        <pc:chgData name="SHARMA, K.K (के के शर्मा)" userId="4cc9307c-959c-4dbb-8104-145bc0e9ed5d" providerId="ADAL" clId="{12D5F029-4486-4452-AAA1-5FC1A39292EA}" dt="2021-12-16T04:04:55.117" v="539" actId="404"/>
        <pc:sldMkLst>
          <pc:docMk/>
          <pc:sldMk cId="665323904" sldId="632"/>
        </pc:sldMkLst>
        <pc:spChg chg="mod">
          <ac:chgData name="SHARMA, K.K (के के शर्मा)" userId="4cc9307c-959c-4dbb-8104-145bc0e9ed5d" providerId="ADAL" clId="{12D5F029-4486-4452-AAA1-5FC1A39292EA}" dt="2021-12-16T04:04:55.117" v="539" actId="404"/>
          <ac:spMkLst>
            <pc:docMk/>
            <pc:sldMk cId="665323904" sldId="632"/>
            <ac:spMk id="2" creationId="{2DDC0152-16F9-4477-BFAB-F0401D0D18AD}"/>
          </ac:spMkLst>
        </pc:spChg>
        <pc:spChg chg="mod">
          <ac:chgData name="SHARMA, K.K (के के शर्मा)" userId="4cc9307c-959c-4dbb-8104-145bc0e9ed5d" providerId="ADAL" clId="{12D5F029-4486-4452-AAA1-5FC1A39292EA}" dt="2021-12-16T04:04:43.878" v="529" actId="27636"/>
          <ac:spMkLst>
            <pc:docMk/>
            <pc:sldMk cId="665323904" sldId="632"/>
            <ac:spMk id="3" creationId="{B35E3989-CA62-47F1-8529-6CE989EFAA44}"/>
          </ac:spMkLst>
        </pc:spChg>
      </pc:sldChg>
      <pc:sldChg chg="modSp add mod">
        <pc:chgData name="SHARMA, K.K (के के शर्मा)" userId="4cc9307c-959c-4dbb-8104-145bc0e9ed5d" providerId="ADAL" clId="{12D5F029-4486-4452-AAA1-5FC1A39292EA}" dt="2021-12-16T04:14:34.292" v="1093" actId="27636"/>
        <pc:sldMkLst>
          <pc:docMk/>
          <pc:sldMk cId="1290623148" sldId="633"/>
        </pc:sldMkLst>
        <pc:spChg chg="mod">
          <ac:chgData name="SHARMA, K.K (के के शर्मा)" userId="4cc9307c-959c-4dbb-8104-145bc0e9ed5d" providerId="ADAL" clId="{12D5F029-4486-4452-AAA1-5FC1A39292EA}" dt="2021-12-16T04:14:06.468" v="1085" actId="14100"/>
          <ac:spMkLst>
            <pc:docMk/>
            <pc:sldMk cId="1290623148" sldId="633"/>
            <ac:spMk id="2" creationId="{2DDC0152-16F9-4477-BFAB-F0401D0D18AD}"/>
          </ac:spMkLst>
        </pc:spChg>
        <pc:spChg chg="mod">
          <ac:chgData name="SHARMA, K.K (के के शर्मा)" userId="4cc9307c-959c-4dbb-8104-145bc0e9ed5d" providerId="ADAL" clId="{12D5F029-4486-4452-AAA1-5FC1A39292EA}" dt="2021-12-16T04:14:34.292" v="1093" actId="27636"/>
          <ac:spMkLst>
            <pc:docMk/>
            <pc:sldMk cId="1290623148" sldId="633"/>
            <ac:spMk id="3" creationId="{B35E3989-CA62-47F1-8529-6CE989EFAA44}"/>
          </ac:spMkLst>
        </pc:spChg>
      </pc:sldChg>
      <pc:sldChg chg="addSp modSp new mod">
        <pc:chgData name="SHARMA, K.K (के के शर्मा)" userId="4cc9307c-959c-4dbb-8104-145bc0e9ed5d" providerId="ADAL" clId="{12D5F029-4486-4452-AAA1-5FC1A39292EA}" dt="2021-12-16T04:36:26.257" v="1153" actId="1076"/>
        <pc:sldMkLst>
          <pc:docMk/>
          <pc:sldMk cId="2623515927" sldId="634"/>
        </pc:sldMkLst>
        <pc:spChg chg="add mod">
          <ac:chgData name="SHARMA, K.K (के के शर्मा)" userId="4cc9307c-959c-4dbb-8104-145bc0e9ed5d" providerId="ADAL" clId="{12D5F029-4486-4452-AAA1-5FC1A39292EA}" dt="2021-12-16T04:36:26.257" v="1153" actId="1076"/>
          <ac:spMkLst>
            <pc:docMk/>
            <pc:sldMk cId="2623515927" sldId="634"/>
            <ac:spMk id="3" creationId="{7AB7B1CD-FE81-46E8-99DD-0D3E01C61F17}"/>
          </ac:spMkLst>
        </pc:spChg>
        <pc:picChg chg="add mod">
          <ac:chgData name="SHARMA, K.K (के के शर्मा)" userId="4cc9307c-959c-4dbb-8104-145bc0e9ed5d" providerId="ADAL" clId="{12D5F029-4486-4452-AAA1-5FC1A39292EA}" dt="2021-12-16T04:36:22.112" v="1152" actId="1076"/>
          <ac:picMkLst>
            <pc:docMk/>
            <pc:sldMk cId="2623515927" sldId="634"/>
            <ac:picMk id="2" creationId="{64B945C8-4C0A-45C9-97DC-48AFBE51B000}"/>
          </ac:picMkLst>
        </pc:picChg>
      </pc:sldChg>
      <pc:sldChg chg="addSp delSp modSp add mod setBg">
        <pc:chgData name="SHARMA, K.K (के के शर्मा)" userId="4cc9307c-959c-4dbb-8104-145bc0e9ed5d" providerId="ADAL" clId="{12D5F029-4486-4452-AAA1-5FC1A39292EA}" dt="2021-12-16T04:39:47.071" v="1213"/>
        <pc:sldMkLst>
          <pc:docMk/>
          <pc:sldMk cId="744520321" sldId="635"/>
        </pc:sldMkLst>
        <pc:spChg chg="add del">
          <ac:chgData name="SHARMA, K.K (के के शर्मा)" userId="4cc9307c-959c-4dbb-8104-145bc0e9ed5d" providerId="ADAL" clId="{12D5F029-4486-4452-AAA1-5FC1A39292EA}" dt="2021-12-16T04:38:45.495" v="1155" actId="26606"/>
          <ac:spMkLst>
            <pc:docMk/>
            <pc:sldMk cId="744520321" sldId="635"/>
            <ac:spMk id="7" creationId="{FF45FBF2-7D66-42AD-9DF3-D6B32C25A4F3}"/>
          </ac:spMkLst>
        </pc:spChg>
        <pc:spChg chg="add del">
          <ac:chgData name="SHARMA, K.K (के के शर्मा)" userId="4cc9307c-959c-4dbb-8104-145bc0e9ed5d" providerId="ADAL" clId="{12D5F029-4486-4452-AAA1-5FC1A39292EA}" dt="2021-12-16T04:38:45.495" v="1155" actId="26606"/>
          <ac:spMkLst>
            <pc:docMk/>
            <pc:sldMk cId="744520321" sldId="635"/>
            <ac:spMk id="9" creationId="{E04044DE-2387-41C2-857F-132B16793228}"/>
          </ac:spMkLst>
        </pc:spChg>
        <pc:spChg chg="add">
          <ac:chgData name="SHARMA, K.K (के के शर्मा)" userId="4cc9307c-959c-4dbb-8104-145bc0e9ed5d" providerId="ADAL" clId="{12D5F029-4486-4452-AAA1-5FC1A39292EA}" dt="2021-12-16T04:38:45.495" v="1155" actId="26606"/>
          <ac:spMkLst>
            <pc:docMk/>
            <pc:sldMk cId="744520321" sldId="635"/>
            <ac:spMk id="14" creationId="{43F8250A-B5BC-48E8-9E34-320C6AB61351}"/>
          </ac:spMkLst>
        </pc:spChg>
        <pc:spChg chg="add">
          <ac:chgData name="SHARMA, K.K (के के शर्मा)" userId="4cc9307c-959c-4dbb-8104-145bc0e9ed5d" providerId="ADAL" clId="{12D5F029-4486-4452-AAA1-5FC1A39292EA}" dt="2021-12-16T04:38:45.495" v="1155" actId="26606"/>
          <ac:spMkLst>
            <pc:docMk/>
            <pc:sldMk cId="744520321" sldId="635"/>
            <ac:spMk id="16" creationId="{A2829537-8D6E-4F27-8454-8F19BEA8C11F}"/>
          </ac:spMkLst>
        </pc:spChg>
        <pc:picChg chg="add mod">
          <ac:chgData name="SHARMA, K.K (के के शर्मा)" userId="4cc9307c-959c-4dbb-8104-145bc0e9ed5d" providerId="ADAL" clId="{12D5F029-4486-4452-AAA1-5FC1A39292EA}" dt="2021-12-16T04:38:45.495" v="1155" actId="26606"/>
          <ac:picMkLst>
            <pc:docMk/>
            <pc:sldMk cId="744520321" sldId="635"/>
            <ac:picMk id="2" creationId="{09B18620-B6F8-43E6-AFDD-21A4AFC5A14B}"/>
          </ac:picMkLst>
        </pc:picChg>
      </pc:sldChg>
      <pc:sldChg chg="addSp modSp new del mod">
        <pc:chgData name="SHARMA, K.K (के के शर्मा)" userId="4cc9307c-959c-4dbb-8104-145bc0e9ed5d" providerId="ADAL" clId="{12D5F029-4486-4452-AAA1-5FC1A39292EA}" dt="2021-12-16T05:07:39.486" v="1374" actId="2696"/>
        <pc:sldMkLst>
          <pc:docMk/>
          <pc:sldMk cId="870009194" sldId="636"/>
        </pc:sldMkLst>
        <pc:spChg chg="add mod">
          <ac:chgData name="SHARMA, K.K (के के शर्मा)" userId="4cc9307c-959c-4dbb-8104-145bc0e9ed5d" providerId="ADAL" clId="{12D5F029-4486-4452-AAA1-5FC1A39292EA}" dt="2021-12-16T04:51:52.525" v="1240" actId="14100"/>
          <ac:spMkLst>
            <pc:docMk/>
            <pc:sldMk cId="870009194" sldId="636"/>
            <ac:spMk id="3" creationId="{BA2EF332-FC0A-48CB-86CE-8C3DBF3A5D42}"/>
          </ac:spMkLst>
        </pc:spChg>
        <pc:picChg chg="add mod">
          <ac:chgData name="SHARMA, K.K (के के शर्मा)" userId="4cc9307c-959c-4dbb-8104-145bc0e9ed5d" providerId="ADAL" clId="{12D5F029-4486-4452-AAA1-5FC1A39292EA}" dt="2021-12-16T04:50:11.921" v="1219" actId="14100"/>
          <ac:picMkLst>
            <pc:docMk/>
            <pc:sldMk cId="870009194" sldId="636"/>
            <ac:picMk id="2" creationId="{80228C5C-3774-4C9B-B377-89548D2ED5AC}"/>
          </ac:picMkLst>
        </pc:picChg>
      </pc:sldChg>
      <pc:sldChg chg="del">
        <pc:chgData name="SHARMA, K.K (के के शर्मा)" userId="4cc9307c-959c-4dbb-8104-145bc0e9ed5d" providerId="ADAL" clId="{12D5F029-4486-4452-AAA1-5FC1A39292EA}" dt="2021-12-16T05:08:17.846" v="1375" actId="47"/>
        <pc:sldMkLst>
          <pc:docMk/>
          <pc:sldMk cId="878921197" sldId="636"/>
        </pc:sldMkLst>
      </pc:sldChg>
      <pc:sldChg chg="addSp delSp modSp add del mod">
        <pc:chgData name="SHARMA, K.K (के के शर्मा)" userId="4cc9307c-959c-4dbb-8104-145bc0e9ed5d" providerId="ADAL" clId="{12D5F029-4486-4452-AAA1-5FC1A39292EA}" dt="2021-12-16T05:07:39.486" v="1374" actId="2696"/>
        <pc:sldMkLst>
          <pc:docMk/>
          <pc:sldMk cId="608282000" sldId="637"/>
        </pc:sldMkLst>
        <pc:spChg chg="add mod">
          <ac:chgData name="SHARMA, K.K (के के शर्मा)" userId="4cc9307c-959c-4dbb-8104-145bc0e9ed5d" providerId="ADAL" clId="{12D5F029-4486-4452-AAA1-5FC1A39292EA}" dt="2021-12-16T05:06:45.157" v="1373" actId="1076"/>
          <ac:spMkLst>
            <pc:docMk/>
            <pc:sldMk cId="608282000" sldId="637"/>
            <ac:spMk id="2" creationId="{D9EE3AAD-F6C2-477A-B763-1AAC3CF867A6}"/>
          </ac:spMkLst>
        </pc:spChg>
        <pc:spChg chg="add mod">
          <ac:chgData name="SHARMA, K.K (के के शर्मा)" userId="4cc9307c-959c-4dbb-8104-145bc0e9ed5d" providerId="ADAL" clId="{12D5F029-4486-4452-AAA1-5FC1A39292EA}" dt="2021-12-16T05:06:35.510" v="1371" actId="113"/>
          <ac:spMkLst>
            <pc:docMk/>
            <pc:sldMk cId="608282000" sldId="637"/>
            <ac:spMk id="6" creationId="{50BF2BCA-634E-408D-8C6A-8600FC11C2B2}"/>
          </ac:spMkLst>
        </pc:spChg>
        <pc:graphicFrameChg chg="add del mod modGraphic">
          <ac:chgData name="SHARMA, K.K (के के शर्मा)" userId="4cc9307c-959c-4dbb-8104-145bc0e9ed5d" providerId="ADAL" clId="{12D5F029-4486-4452-AAA1-5FC1A39292EA}" dt="2021-12-16T05:03:49.571" v="1264" actId="478"/>
          <ac:graphicFrameMkLst>
            <pc:docMk/>
            <pc:sldMk cId="608282000" sldId="637"/>
            <ac:graphicFrameMk id="3" creationId="{6184CEE3-DD5C-4BB2-A39E-C10C16B3FBFA}"/>
          </ac:graphicFrameMkLst>
        </pc:graphicFrameChg>
        <pc:graphicFrameChg chg="add del mod">
          <ac:chgData name="SHARMA, K.K (के के शर्मा)" userId="4cc9307c-959c-4dbb-8104-145bc0e9ed5d" providerId="ADAL" clId="{12D5F029-4486-4452-AAA1-5FC1A39292EA}" dt="2021-12-16T05:04:58.178" v="1266"/>
          <ac:graphicFrameMkLst>
            <pc:docMk/>
            <pc:sldMk cId="608282000" sldId="637"/>
            <ac:graphicFrameMk id="4" creationId="{E37E6DDC-80B3-4584-99D7-EE2D002B44B9}"/>
          </ac:graphicFrameMkLst>
        </pc:graphicFrameChg>
        <pc:graphicFrameChg chg="add mod modGraphic">
          <ac:chgData name="SHARMA, K.K (के के शर्मा)" userId="4cc9307c-959c-4dbb-8104-145bc0e9ed5d" providerId="ADAL" clId="{12D5F029-4486-4452-AAA1-5FC1A39292EA}" dt="2021-12-16T05:05:06.554" v="1268" actId="14100"/>
          <ac:graphicFrameMkLst>
            <pc:docMk/>
            <pc:sldMk cId="608282000" sldId="637"/>
            <ac:graphicFrameMk id="5" creationId="{06D70F4B-FC47-4DE2-AE5F-333B1F393501}"/>
          </ac:graphicFrameMkLst>
        </pc:graphicFrameChg>
      </pc:sldChg>
      <pc:sldChg chg="del">
        <pc:chgData name="SHARMA, K.K (के के शर्मा)" userId="4cc9307c-959c-4dbb-8104-145bc0e9ed5d" providerId="ADAL" clId="{12D5F029-4486-4452-AAA1-5FC1A39292EA}" dt="2021-12-16T05:08:18.924" v="1376" actId="47"/>
        <pc:sldMkLst>
          <pc:docMk/>
          <pc:sldMk cId="1617321153" sldId="637"/>
        </pc:sldMkLst>
      </pc:sldChg>
      <pc:sldChg chg="ord">
        <pc:chgData name="SHARMA, K.K (के के शर्मा)" userId="4cc9307c-959c-4dbb-8104-145bc0e9ed5d" providerId="ADAL" clId="{12D5F029-4486-4452-AAA1-5FC1A39292EA}" dt="2021-12-16T05:09:34.329" v="1380"/>
        <pc:sldMkLst>
          <pc:docMk/>
          <pc:sldMk cId="3787020163" sldId="639"/>
        </pc:sldMkLst>
      </pc:sldChg>
      <pc:sldChg chg="modSp add del mod">
        <pc:chgData name="SHARMA, K.K (के के शर्मा)" userId="4cc9307c-959c-4dbb-8104-145bc0e9ed5d" providerId="ADAL" clId="{12D5F029-4486-4452-AAA1-5FC1A39292EA}" dt="2021-12-16T05:18:42.903" v="1509" actId="313"/>
        <pc:sldMkLst>
          <pc:docMk/>
          <pc:sldMk cId="1405985818" sldId="640"/>
        </pc:sldMkLst>
        <pc:spChg chg="mod">
          <ac:chgData name="SHARMA, K.K (के के शर्मा)" userId="4cc9307c-959c-4dbb-8104-145bc0e9ed5d" providerId="ADAL" clId="{12D5F029-4486-4452-AAA1-5FC1A39292EA}" dt="2021-12-16T05:18:42.903" v="1509" actId="313"/>
          <ac:spMkLst>
            <pc:docMk/>
            <pc:sldMk cId="1405985818" sldId="640"/>
            <ac:spMk id="3" creationId="{B35E3989-CA62-47F1-8529-6CE989EFAA4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C90B93-B3F0-4644-B24B-90E13F435E1D}"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D47A4-4DC3-4AEC-8D3D-695D4500DDA9}" type="slidenum">
              <a:rPr lang="en-IN" smtClean="0"/>
              <a:t>‹#›</a:t>
            </a:fld>
            <a:endParaRPr lang="en-IN"/>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39243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CC90B93-B3F0-4644-B24B-90E13F435E1D}" type="datetimeFigureOut">
              <a:rPr lang="en-IN" smtClean="0"/>
              <a:t>16-12-2021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CDD47A4-4DC3-4AEC-8D3D-695D4500DDA9}" type="slidenum">
              <a:rPr lang="en-IN" smtClean="0"/>
              <a:t>‹#›</a:t>
            </a:fld>
            <a:endParaRPr lang="en-IN"/>
          </a:p>
        </p:txBody>
      </p:sp>
    </p:spTree>
    <p:extLst>
      <p:ext uri="{BB962C8B-B14F-4D97-AF65-F5344CB8AC3E}">
        <p14:creationId xmlns:p14="http://schemas.microsoft.com/office/powerpoint/2010/main" val="2827142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C90B93-B3F0-4644-B24B-90E13F435E1D}"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D47A4-4DC3-4AEC-8D3D-695D4500DDA9}" type="slidenum">
              <a:rPr lang="en-IN" smtClean="0"/>
              <a:t>‹#›</a:t>
            </a:fld>
            <a:endParaRPr lang="en-IN"/>
          </a:p>
        </p:txBody>
      </p:sp>
    </p:spTree>
    <p:extLst>
      <p:ext uri="{BB962C8B-B14F-4D97-AF65-F5344CB8AC3E}">
        <p14:creationId xmlns:p14="http://schemas.microsoft.com/office/powerpoint/2010/main" val="1765904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C90B93-B3F0-4644-B24B-90E13F435E1D}"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D47A4-4DC3-4AEC-8D3D-695D4500DDA9}" type="slidenum">
              <a:rPr lang="en-IN" smtClean="0"/>
              <a:t>‹#›</a:t>
            </a:fld>
            <a:endParaRPr lang="en-IN"/>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1123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C90B93-B3F0-4644-B24B-90E13F435E1D}"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D47A4-4DC3-4AEC-8D3D-695D4500DDA9}" type="slidenum">
              <a:rPr lang="en-IN" smtClean="0"/>
              <a:t>‹#›</a:t>
            </a:fld>
            <a:endParaRPr lang="en-IN"/>
          </a:p>
        </p:txBody>
      </p:sp>
    </p:spTree>
    <p:extLst>
      <p:ext uri="{BB962C8B-B14F-4D97-AF65-F5344CB8AC3E}">
        <p14:creationId xmlns:p14="http://schemas.microsoft.com/office/powerpoint/2010/main" val="3043644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C90B93-B3F0-4644-B24B-90E13F435E1D}"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D47A4-4DC3-4AEC-8D3D-695D4500DDA9}" type="slidenum">
              <a:rPr lang="en-IN" smtClean="0"/>
              <a:t>‹#›</a:t>
            </a:fld>
            <a:endParaRPr lang="en-IN"/>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202928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C90B93-B3F0-4644-B24B-90E13F435E1D}"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D47A4-4DC3-4AEC-8D3D-695D4500DDA9}" type="slidenum">
              <a:rPr lang="en-IN" smtClean="0"/>
              <a:t>‹#›</a:t>
            </a:fld>
            <a:endParaRPr lang="en-IN"/>
          </a:p>
        </p:txBody>
      </p:sp>
    </p:spTree>
    <p:extLst>
      <p:ext uri="{BB962C8B-B14F-4D97-AF65-F5344CB8AC3E}">
        <p14:creationId xmlns:p14="http://schemas.microsoft.com/office/powerpoint/2010/main" val="1369613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C90B93-B3F0-4644-B24B-90E13F435E1D}"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D47A4-4DC3-4AEC-8D3D-695D4500DDA9}" type="slidenum">
              <a:rPr lang="en-IN" smtClean="0"/>
              <a:t>‹#›</a:t>
            </a:fld>
            <a:endParaRPr lang="en-IN"/>
          </a:p>
        </p:txBody>
      </p:sp>
    </p:spTree>
    <p:extLst>
      <p:ext uri="{BB962C8B-B14F-4D97-AF65-F5344CB8AC3E}">
        <p14:creationId xmlns:p14="http://schemas.microsoft.com/office/powerpoint/2010/main" val="1311618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C90B93-B3F0-4644-B24B-90E13F435E1D}"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D47A4-4DC3-4AEC-8D3D-695D4500DDA9}" type="slidenum">
              <a:rPr lang="en-IN" smtClean="0"/>
              <a:t>‹#›</a:t>
            </a:fld>
            <a:endParaRPr lang="en-IN"/>
          </a:p>
        </p:txBody>
      </p:sp>
    </p:spTree>
    <p:extLst>
      <p:ext uri="{BB962C8B-B14F-4D97-AF65-F5344CB8AC3E}">
        <p14:creationId xmlns:p14="http://schemas.microsoft.com/office/powerpoint/2010/main" val="1294291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C90B93-B3F0-4644-B24B-90E13F435E1D}"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D47A4-4DC3-4AEC-8D3D-695D4500DDA9}" type="slidenum">
              <a:rPr lang="en-IN" smtClean="0"/>
              <a:t>‹#›</a:t>
            </a:fld>
            <a:endParaRPr lang="en-IN"/>
          </a:p>
        </p:txBody>
      </p:sp>
    </p:spTree>
    <p:extLst>
      <p:ext uri="{BB962C8B-B14F-4D97-AF65-F5344CB8AC3E}">
        <p14:creationId xmlns:p14="http://schemas.microsoft.com/office/powerpoint/2010/main" val="3072328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C90B93-B3F0-4644-B24B-90E13F435E1D}"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D47A4-4DC3-4AEC-8D3D-695D4500DDA9}" type="slidenum">
              <a:rPr lang="en-IN" smtClean="0"/>
              <a:t>‹#›</a:t>
            </a:fld>
            <a:endParaRPr lang="en-IN"/>
          </a:p>
        </p:txBody>
      </p:sp>
    </p:spTree>
    <p:extLst>
      <p:ext uri="{BB962C8B-B14F-4D97-AF65-F5344CB8AC3E}">
        <p14:creationId xmlns:p14="http://schemas.microsoft.com/office/powerpoint/2010/main" val="3599929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C90B93-B3F0-4644-B24B-90E13F435E1D}" type="datetimeFigureOut">
              <a:rPr lang="en-IN" smtClean="0"/>
              <a:t>16-12-2021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CDD47A4-4DC3-4AEC-8D3D-695D4500DDA9}" type="slidenum">
              <a:rPr lang="en-IN" smtClean="0"/>
              <a:t>‹#›</a:t>
            </a:fld>
            <a:endParaRPr lang="en-IN"/>
          </a:p>
        </p:txBody>
      </p:sp>
    </p:spTree>
    <p:extLst>
      <p:ext uri="{BB962C8B-B14F-4D97-AF65-F5344CB8AC3E}">
        <p14:creationId xmlns:p14="http://schemas.microsoft.com/office/powerpoint/2010/main" val="1376224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C90B93-B3F0-4644-B24B-90E13F435E1D}" type="datetimeFigureOut">
              <a:rPr lang="en-IN" smtClean="0"/>
              <a:t>16-12-2021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CDD47A4-4DC3-4AEC-8D3D-695D4500DDA9}" type="slidenum">
              <a:rPr lang="en-IN" smtClean="0"/>
              <a:t>‹#›</a:t>
            </a:fld>
            <a:endParaRPr lang="en-IN"/>
          </a:p>
        </p:txBody>
      </p:sp>
    </p:spTree>
    <p:extLst>
      <p:ext uri="{BB962C8B-B14F-4D97-AF65-F5344CB8AC3E}">
        <p14:creationId xmlns:p14="http://schemas.microsoft.com/office/powerpoint/2010/main" val="1070468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C90B93-B3F0-4644-B24B-90E13F435E1D}" type="datetimeFigureOut">
              <a:rPr lang="en-IN" smtClean="0"/>
              <a:t>16-12-2021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CDD47A4-4DC3-4AEC-8D3D-695D4500DDA9}" type="slidenum">
              <a:rPr lang="en-IN" smtClean="0"/>
              <a:t>‹#›</a:t>
            </a:fld>
            <a:endParaRPr lang="en-IN"/>
          </a:p>
        </p:txBody>
      </p:sp>
    </p:spTree>
    <p:extLst>
      <p:ext uri="{BB962C8B-B14F-4D97-AF65-F5344CB8AC3E}">
        <p14:creationId xmlns:p14="http://schemas.microsoft.com/office/powerpoint/2010/main" val="2129161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C90B93-B3F0-4644-B24B-90E13F435E1D}" type="datetimeFigureOut">
              <a:rPr lang="en-IN" smtClean="0"/>
              <a:t>16-12-2021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CDD47A4-4DC3-4AEC-8D3D-695D4500DDA9}" type="slidenum">
              <a:rPr lang="en-IN" smtClean="0"/>
              <a:t>‹#›</a:t>
            </a:fld>
            <a:endParaRPr lang="en-IN"/>
          </a:p>
        </p:txBody>
      </p:sp>
    </p:spTree>
    <p:extLst>
      <p:ext uri="{BB962C8B-B14F-4D97-AF65-F5344CB8AC3E}">
        <p14:creationId xmlns:p14="http://schemas.microsoft.com/office/powerpoint/2010/main" val="102896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C90B93-B3F0-4644-B24B-90E13F435E1D}" type="datetimeFigureOut">
              <a:rPr lang="en-IN" smtClean="0"/>
              <a:t>16-12-2021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CDD47A4-4DC3-4AEC-8D3D-695D4500DDA9}" type="slidenum">
              <a:rPr lang="en-IN" smtClean="0"/>
              <a:t>‹#›</a:t>
            </a:fld>
            <a:endParaRPr lang="en-IN"/>
          </a:p>
        </p:txBody>
      </p:sp>
    </p:spTree>
    <p:extLst>
      <p:ext uri="{BB962C8B-B14F-4D97-AF65-F5344CB8AC3E}">
        <p14:creationId xmlns:p14="http://schemas.microsoft.com/office/powerpoint/2010/main" val="213573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C90B93-B3F0-4644-B24B-90E13F435E1D}" type="datetimeFigureOut">
              <a:rPr lang="en-IN" smtClean="0"/>
              <a:t>16-12-2021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CDD47A4-4DC3-4AEC-8D3D-695D4500DDA9}" type="slidenum">
              <a:rPr lang="en-IN" smtClean="0"/>
              <a:t>‹#›</a:t>
            </a:fld>
            <a:endParaRPr lang="en-IN"/>
          </a:p>
        </p:txBody>
      </p:sp>
    </p:spTree>
    <p:extLst>
      <p:ext uri="{BB962C8B-B14F-4D97-AF65-F5344CB8AC3E}">
        <p14:creationId xmlns:p14="http://schemas.microsoft.com/office/powerpoint/2010/main" val="154986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rgbClr val="000066"/>
            </a:gs>
            <a:gs pos="100000">
              <a:schemeClr val="bg1">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CC90B93-B3F0-4644-B24B-90E13F435E1D}" type="datetimeFigureOut">
              <a:rPr lang="en-IN" smtClean="0"/>
              <a:t>16-12-2021</a:t>
            </a:fld>
            <a:endParaRPr lang="en-IN"/>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IN"/>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CDD47A4-4DC3-4AEC-8D3D-695D4500DDA9}" type="slidenum">
              <a:rPr lang="en-IN" smtClean="0"/>
              <a:t>‹#›</a:t>
            </a:fld>
            <a:endParaRPr lang="en-IN"/>
          </a:p>
        </p:txBody>
      </p:sp>
    </p:spTree>
    <p:extLst>
      <p:ext uri="{BB962C8B-B14F-4D97-AF65-F5344CB8AC3E}">
        <p14:creationId xmlns:p14="http://schemas.microsoft.com/office/powerpoint/2010/main" val="233517862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90914-926F-49DE-92AB-D3AB0E12071A}"/>
              </a:ext>
            </a:extLst>
          </p:cNvPr>
          <p:cNvSpPr>
            <a:spLocks noGrp="1"/>
          </p:cNvSpPr>
          <p:nvPr>
            <p:ph type="ctrTitle"/>
          </p:nvPr>
        </p:nvSpPr>
        <p:spPr>
          <a:xfrm>
            <a:off x="90134" y="0"/>
            <a:ext cx="9457904" cy="2971801"/>
          </a:xfrm>
        </p:spPr>
        <p:txBody>
          <a:bodyPr>
            <a:normAutofit/>
          </a:bodyPr>
          <a:lstStyle/>
          <a:p>
            <a:pPr algn="ctr"/>
            <a:r>
              <a:rPr lang="en-US" sz="1800" dirty="0">
                <a:solidFill>
                  <a:srgbClr val="CC99FF"/>
                </a:solidFill>
              </a:rPr>
              <a:t>6</a:t>
            </a:r>
            <a:r>
              <a:rPr lang="en-US" sz="1800" baseline="30000" dirty="0">
                <a:solidFill>
                  <a:srgbClr val="CC99FF"/>
                </a:solidFill>
              </a:rPr>
              <a:t>th</a:t>
            </a:r>
            <a:r>
              <a:rPr lang="en-US" sz="1800" dirty="0">
                <a:solidFill>
                  <a:srgbClr val="CC99FF"/>
                </a:solidFill>
              </a:rPr>
              <a:t> International conference &amp; exhibition  </a:t>
            </a:r>
            <a:br>
              <a:rPr lang="en-US" sz="3200" dirty="0">
                <a:solidFill>
                  <a:srgbClr val="CC99FF"/>
                </a:solidFill>
              </a:rPr>
            </a:br>
            <a:br>
              <a:rPr lang="en-US" sz="3200" dirty="0">
                <a:solidFill>
                  <a:srgbClr val="CC99FF"/>
                </a:solidFill>
              </a:rPr>
            </a:br>
            <a:r>
              <a:rPr lang="en-US" sz="3200" dirty="0">
                <a:solidFill>
                  <a:srgbClr val="CC99FF"/>
                </a:solidFill>
              </a:rPr>
              <a:t>   </a:t>
            </a:r>
            <a:r>
              <a:rPr lang="en-US" sz="4400" b="1" dirty="0" err="1">
                <a:solidFill>
                  <a:srgbClr val="CC99FF"/>
                </a:solidFill>
              </a:rPr>
              <a:t>chemlog</a:t>
            </a:r>
            <a:r>
              <a:rPr lang="en-US" sz="4400" b="1" dirty="0">
                <a:solidFill>
                  <a:srgbClr val="CC99FF"/>
                </a:solidFill>
              </a:rPr>
              <a:t> </a:t>
            </a:r>
            <a:r>
              <a:rPr lang="en-US" sz="4400" b="1" dirty="0" err="1">
                <a:solidFill>
                  <a:srgbClr val="CC99FF"/>
                </a:solidFill>
              </a:rPr>
              <a:t>india</a:t>
            </a:r>
            <a:r>
              <a:rPr lang="en-US" sz="4400" b="1" dirty="0">
                <a:solidFill>
                  <a:srgbClr val="CC99FF"/>
                </a:solidFill>
              </a:rPr>
              <a:t> 2021</a:t>
            </a:r>
            <a:endParaRPr lang="en-IN" sz="3200" b="1" dirty="0">
              <a:solidFill>
                <a:srgbClr val="CC99FF"/>
              </a:solidFill>
            </a:endParaRPr>
          </a:p>
        </p:txBody>
      </p:sp>
      <p:sp>
        <p:nvSpPr>
          <p:cNvPr id="3" name="Subtitle 2">
            <a:extLst>
              <a:ext uri="{FF2B5EF4-FFF2-40B4-BE49-F238E27FC236}">
                <a16:creationId xmlns:a16="http://schemas.microsoft.com/office/drawing/2014/main" id="{3028C619-14D5-486F-B68B-FCB47C306340}"/>
              </a:ext>
            </a:extLst>
          </p:cNvPr>
          <p:cNvSpPr>
            <a:spLocks noGrp="1"/>
          </p:cNvSpPr>
          <p:nvPr>
            <p:ph type="subTitle" idx="1"/>
          </p:nvPr>
        </p:nvSpPr>
        <p:spPr>
          <a:xfrm>
            <a:off x="1664369" y="3886200"/>
            <a:ext cx="6400800" cy="1947333"/>
          </a:xfrm>
        </p:spPr>
        <p:txBody>
          <a:bodyPr>
            <a:normAutofit/>
          </a:bodyPr>
          <a:lstStyle/>
          <a:p>
            <a:pPr algn="ctr"/>
            <a:r>
              <a:rPr lang="en-US" sz="4000" b="1" dirty="0">
                <a:solidFill>
                  <a:srgbClr val="00B0F0"/>
                </a:solidFill>
                <a:effectLst>
                  <a:outerShdw blurRad="38100" dist="38100" dir="2700000" algn="tl">
                    <a:srgbClr val="000000">
                      <a:alpha val="43137"/>
                    </a:srgbClr>
                  </a:outerShdw>
                </a:effectLst>
              </a:rPr>
              <a:t>Green Supply Chain</a:t>
            </a:r>
          </a:p>
          <a:p>
            <a:pPr algn="ctr"/>
            <a:endParaRPr lang="en-US" sz="2000" dirty="0">
              <a:solidFill>
                <a:schemeClr val="tx1"/>
              </a:solidFill>
            </a:endParaRPr>
          </a:p>
          <a:p>
            <a:pPr algn="ctr"/>
            <a:r>
              <a:rPr lang="en-US" sz="2000" dirty="0">
                <a:solidFill>
                  <a:schemeClr val="tx1"/>
                </a:solidFill>
              </a:rPr>
              <a:t>17</a:t>
            </a:r>
            <a:r>
              <a:rPr lang="en-US" sz="2000" baseline="30000" dirty="0">
                <a:solidFill>
                  <a:schemeClr val="tx1"/>
                </a:solidFill>
              </a:rPr>
              <a:t>th</a:t>
            </a:r>
            <a:r>
              <a:rPr lang="en-US" sz="2000" dirty="0">
                <a:solidFill>
                  <a:schemeClr val="tx1"/>
                </a:solidFill>
              </a:rPr>
              <a:t> Dec, 21</a:t>
            </a:r>
            <a:endParaRPr lang="en-IN" sz="2000" dirty="0">
              <a:solidFill>
                <a:schemeClr val="tx1"/>
              </a:solidFill>
            </a:endParaRPr>
          </a:p>
        </p:txBody>
      </p:sp>
      <p:pic>
        <p:nvPicPr>
          <p:cNvPr id="4" name="Content Placeholder 1">
            <a:extLst>
              <a:ext uri="{FF2B5EF4-FFF2-40B4-BE49-F238E27FC236}">
                <a16:creationId xmlns:a16="http://schemas.microsoft.com/office/drawing/2014/main" id="{7BAB624F-B36B-4742-8C3E-3C1F9E662C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7306" y="6060558"/>
            <a:ext cx="1864694" cy="797442"/>
          </a:xfrm>
          <a:prstGeom prst="rect">
            <a:avLst/>
          </a:prstGeom>
        </p:spPr>
      </p:pic>
      <p:pic>
        <p:nvPicPr>
          <p:cNvPr id="5" name="Picture 4">
            <a:extLst>
              <a:ext uri="{FF2B5EF4-FFF2-40B4-BE49-F238E27FC236}">
                <a16:creationId xmlns:a16="http://schemas.microsoft.com/office/drawing/2014/main" id="{C480D3F6-1D54-449E-8BB4-A484D4A845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833533"/>
            <a:ext cx="1027630" cy="1019174"/>
          </a:xfrm>
          <a:prstGeom prst="rect">
            <a:avLst/>
          </a:prstGeom>
        </p:spPr>
      </p:pic>
    </p:spTree>
    <p:extLst>
      <p:ext uri="{BB962C8B-B14F-4D97-AF65-F5344CB8AC3E}">
        <p14:creationId xmlns:p14="http://schemas.microsoft.com/office/powerpoint/2010/main" val="2646471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0152-16F9-4477-BFAB-F0401D0D18AD}"/>
              </a:ext>
            </a:extLst>
          </p:cNvPr>
          <p:cNvSpPr>
            <a:spLocks noGrp="1"/>
          </p:cNvSpPr>
          <p:nvPr>
            <p:ph type="title"/>
          </p:nvPr>
        </p:nvSpPr>
        <p:spPr>
          <a:xfrm>
            <a:off x="684212" y="485244"/>
            <a:ext cx="8534400" cy="1507067"/>
          </a:xfrm>
        </p:spPr>
        <p:txBody>
          <a:bodyPr>
            <a:normAutofit/>
          </a:bodyPr>
          <a:lstStyle/>
          <a:p>
            <a:r>
              <a:rPr lang="en-US" b="1" dirty="0">
                <a:solidFill>
                  <a:srgbClr val="CC99FF"/>
                </a:solidFill>
              </a:rPr>
              <a:t>Supply Chain &amp; its scope </a:t>
            </a:r>
            <a:r>
              <a:rPr lang="en-US" sz="2400" b="1" dirty="0">
                <a:solidFill>
                  <a:srgbClr val="CC99FF"/>
                </a:solidFill>
              </a:rPr>
              <a:t>(</a:t>
            </a:r>
            <a:r>
              <a:rPr lang="en-US" sz="2400" b="1" dirty="0" err="1">
                <a:solidFill>
                  <a:srgbClr val="CC99FF"/>
                </a:solidFill>
              </a:rPr>
              <a:t>contd</a:t>
            </a:r>
            <a:r>
              <a:rPr lang="en-US" sz="2400" b="1" dirty="0">
                <a:solidFill>
                  <a:srgbClr val="CC99FF"/>
                </a:solidFill>
              </a:rPr>
              <a:t>)</a:t>
            </a:r>
            <a:endParaRPr lang="en-US" b="1" dirty="0">
              <a:solidFill>
                <a:srgbClr val="CC99FF"/>
              </a:solidFill>
            </a:endParaRPr>
          </a:p>
        </p:txBody>
      </p:sp>
      <p:sp>
        <p:nvSpPr>
          <p:cNvPr id="3" name="Content Placeholder 2">
            <a:extLst>
              <a:ext uri="{FF2B5EF4-FFF2-40B4-BE49-F238E27FC236}">
                <a16:creationId xmlns:a16="http://schemas.microsoft.com/office/drawing/2014/main" id="{B35E3989-CA62-47F1-8529-6CE989EFAA44}"/>
              </a:ext>
            </a:extLst>
          </p:cNvPr>
          <p:cNvSpPr>
            <a:spLocks noGrp="1"/>
          </p:cNvSpPr>
          <p:nvPr>
            <p:ph idx="1"/>
          </p:nvPr>
        </p:nvSpPr>
        <p:spPr>
          <a:xfrm>
            <a:off x="684212" y="2068511"/>
            <a:ext cx="8534400" cy="3615267"/>
          </a:xfrm>
        </p:spPr>
        <p:txBody>
          <a:bodyPr>
            <a:normAutofit fontScale="92500" lnSpcReduction="20000"/>
          </a:bodyPr>
          <a:lstStyle/>
          <a:p>
            <a:endParaRPr lang="en-US" sz="1600" dirty="0">
              <a:solidFill>
                <a:srgbClr val="00B0F0"/>
              </a:solidFill>
            </a:endParaRPr>
          </a:p>
          <a:p>
            <a:endParaRPr lang="en-US" sz="1600" dirty="0">
              <a:solidFill>
                <a:srgbClr val="00B0F0"/>
              </a:solidFill>
            </a:endParaRPr>
          </a:p>
          <a:p>
            <a:r>
              <a:rPr lang="en-US" sz="1600" dirty="0">
                <a:solidFill>
                  <a:srgbClr val="00B0F0"/>
                </a:solidFill>
              </a:rPr>
              <a:t>Supply chain management – an integrating function with primary responsibility for linking major business functions and processes within and across into a cohesive and high performing business module </a:t>
            </a:r>
          </a:p>
          <a:p>
            <a:endParaRPr lang="en-US" sz="1600" dirty="0">
              <a:solidFill>
                <a:srgbClr val="00B0F0"/>
              </a:solidFill>
            </a:endParaRPr>
          </a:p>
          <a:p>
            <a:r>
              <a:rPr lang="en-US" sz="1600" dirty="0">
                <a:solidFill>
                  <a:srgbClr val="00B0F0"/>
                </a:solidFill>
              </a:rPr>
              <a:t>Logistics deals with flow and storage of goods (physical dimensions)</a:t>
            </a:r>
          </a:p>
          <a:p>
            <a:endParaRPr lang="en-US" sz="1600" dirty="0">
              <a:solidFill>
                <a:srgbClr val="00B0F0"/>
              </a:solidFill>
            </a:endParaRPr>
          </a:p>
          <a:p>
            <a:r>
              <a:rPr lang="en-US" sz="1600" dirty="0">
                <a:solidFill>
                  <a:srgbClr val="00B0F0"/>
                </a:solidFill>
              </a:rPr>
              <a:t>Players : Suppliers, Vendors, Transporters, 3/4PL, customers, manufacturers, service providers, workers, storekeepers, security staff, drivers</a:t>
            </a:r>
          </a:p>
          <a:p>
            <a:endParaRPr lang="en-US" sz="1600" dirty="0">
              <a:solidFill>
                <a:srgbClr val="00B0F0"/>
              </a:solidFill>
            </a:endParaRPr>
          </a:p>
          <a:p>
            <a:r>
              <a:rPr lang="en-US" sz="1600" dirty="0">
                <a:solidFill>
                  <a:srgbClr val="00B0F0"/>
                </a:solidFill>
              </a:rPr>
              <a:t>Activities : Inbound, outbound, warehouse, production, distribution, retailing, managing value chain, materials, safety, quality, etc. </a:t>
            </a:r>
          </a:p>
          <a:p>
            <a:endParaRPr lang="en-IN" dirty="0">
              <a:solidFill>
                <a:schemeClr val="tx1"/>
              </a:solidFill>
            </a:endParaRPr>
          </a:p>
        </p:txBody>
      </p:sp>
    </p:spTree>
    <p:extLst>
      <p:ext uri="{BB962C8B-B14F-4D97-AF65-F5344CB8AC3E}">
        <p14:creationId xmlns:p14="http://schemas.microsoft.com/office/powerpoint/2010/main" val="665323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0152-16F9-4477-BFAB-F0401D0D18AD}"/>
              </a:ext>
            </a:extLst>
          </p:cNvPr>
          <p:cNvSpPr>
            <a:spLocks noGrp="1"/>
          </p:cNvSpPr>
          <p:nvPr>
            <p:ph type="title"/>
          </p:nvPr>
        </p:nvSpPr>
        <p:spPr>
          <a:xfrm>
            <a:off x="684212" y="485244"/>
            <a:ext cx="8534400" cy="1507067"/>
          </a:xfrm>
        </p:spPr>
        <p:txBody>
          <a:bodyPr>
            <a:normAutofit/>
          </a:bodyPr>
          <a:lstStyle/>
          <a:p>
            <a:r>
              <a:rPr lang="en-US" b="1" dirty="0">
                <a:solidFill>
                  <a:srgbClr val="CC99FF"/>
                </a:solidFill>
              </a:rPr>
              <a:t>Greening the Supply Chain </a:t>
            </a:r>
          </a:p>
        </p:txBody>
      </p:sp>
      <p:sp>
        <p:nvSpPr>
          <p:cNvPr id="3" name="Content Placeholder 2">
            <a:extLst>
              <a:ext uri="{FF2B5EF4-FFF2-40B4-BE49-F238E27FC236}">
                <a16:creationId xmlns:a16="http://schemas.microsoft.com/office/drawing/2014/main" id="{B35E3989-CA62-47F1-8529-6CE989EFAA44}"/>
              </a:ext>
            </a:extLst>
          </p:cNvPr>
          <p:cNvSpPr>
            <a:spLocks noGrp="1"/>
          </p:cNvSpPr>
          <p:nvPr>
            <p:ph idx="1"/>
          </p:nvPr>
        </p:nvSpPr>
        <p:spPr>
          <a:xfrm>
            <a:off x="684212" y="2068511"/>
            <a:ext cx="8534400" cy="3615267"/>
          </a:xfrm>
        </p:spPr>
        <p:txBody>
          <a:bodyPr>
            <a:normAutofit fontScale="25000" lnSpcReduction="20000"/>
          </a:bodyPr>
          <a:lstStyle/>
          <a:p>
            <a:r>
              <a:rPr lang="en-US" sz="6400" dirty="0">
                <a:solidFill>
                  <a:srgbClr val="00B0F0"/>
                </a:solidFill>
              </a:rPr>
              <a:t>Integration of environmental thinking into supply chain management </a:t>
            </a:r>
          </a:p>
          <a:p>
            <a:r>
              <a:rPr lang="en-US" sz="6600" dirty="0">
                <a:solidFill>
                  <a:srgbClr val="00B0F0"/>
                </a:solidFill>
              </a:rPr>
              <a:t>Green design (Marketing &amp; Engineering)</a:t>
            </a:r>
          </a:p>
          <a:p>
            <a:r>
              <a:rPr lang="en-US" sz="6600" dirty="0">
                <a:solidFill>
                  <a:srgbClr val="00B0F0"/>
                </a:solidFill>
              </a:rPr>
              <a:t>Green procurement practices (certified vendors, green products)</a:t>
            </a:r>
          </a:p>
          <a:p>
            <a:r>
              <a:rPr lang="en-US" sz="6600" dirty="0">
                <a:solidFill>
                  <a:srgbClr val="00B0F0"/>
                </a:solidFill>
              </a:rPr>
              <a:t>Environmental management (pollution prevention, performance measurement, waste elimination)</a:t>
            </a:r>
          </a:p>
          <a:p>
            <a:r>
              <a:rPr lang="en-US" sz="6600" dirty="0">
                <a:solidFill>
                  <a:srgbClr val="00B0F0"/>
                </a:solidFill>
              </a:rPr>
              <a:t>Green packaging and transportation (reduction, reuse, remanufacturing, recycling and end of life cycle practices)</a:t>
            </a:r>
          </a:p>
          <a:p>
            <a:r>
              <a:rPr lang="en-US" sz="6400" dirty="0">
                <a:solidFill>
                  <a:srgbClr val="00B0F0"/>
                </a:solidFill>
              </a:rPr>
              <a:t>Measurement and mitigation of scope I, II, III emissions in SCM</a:t>
            </a:r>
          </a:p>
          <a:p>
            <a:r>
              <a:rPr lang="en-US" sz="6600" dirty="0">
                <a:solidFill>
                  <a:srgbClr val="00B0F0"/>
                </a:solidFill>
              </a:rPr>
              <a:t>Stationery source (material processing, manufacturing and warehousing)</a:t>
            </a:r>
          </a:p>
          <a:p>
            <a:r>
              <a:rPr lang="en-US" sz="6600" dirty="0">
                <a:solidFill>
                  <a:srgbClr val="00B0F0"/>
                </a:solidFill>
              </a:rPr>
              <a:t>Non-stationery source (inbound and outbound logistics) </a:t>
            </a:r>
          </a:p>
          <a:p>
            <a:r>
              <a:rPr lang="en-US" sz="6400" dirty="0">
                <a:solidFill>
                  <a:srgbClr val="00B0F0"/>
                </a:solidFill>
              </a:rPr>
              <a:t>Environmental management approaches (ISO 14000, TQM, Lean management practices, life-cycle assessment, product design) </a:t>
            </a:r>
          </a:p>
          <a:p>
            <a:endParaRPr lang="en-IN" dirty="0">
              <a:solidFill>
                <a:schemeClr val="tx1"/>
              </a:solidFill>
            </a:endParaRPr>
          </a:p>
        </p:txBody>
      </p:sp>
    </p:spTree>
    <p:extLst>
      <p:ext uri="{BB962C8B-B14F-4D97-AF65-F5344CB8AC3E}">
        <p14:creationId xmlns:p14="http://schemas.microsoft.com/office/powerpoint/2010/main" val="583684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tudy Session 11 Integrated Solid Waste Management: View as single page">
            <a:extLst>
              <a:ext uri="{FF2B5EF4-FFF2-40B4-BE49-F238E27FC236}">
                <a16:creationId xmlns:a16="http://schemas.microsoft.com/office/drawing/2014/main" id="{80228C5C-3774-4C9B-B377-89548D2ED5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2935" y="1672285"/>
            <a:ext cx="5941631" cy="4911512"/>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BA2EF332-FC0A-48CB-86CE-8C3DBF3A5D42}"/>
              </a:ext>
            </a:extLst>
          </p:cNvPr>
          <p:cNvSpPr txBox="1">
            <a:spLocks/>
          </p:cNvSpPr>
          <p:nvPr/>
        </p:nvSpPr>
        <p:spPr>
          <a:xfrm>
            <a:off x="1237784" y="485244"/>
            <a:ext cx="7980827" cy="1187041"/>
          </a:xfrm>
          <a:prstGeom prst="rect">
            <a:avLst/>
          </a:prstGeom>
        </p:spPr>
        <p:txBody>
          <a:bodyP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rgbClr val="CC99FF"/>
                </a:solidFill>
              </a:rPr>
              <a:t>Waste hierarchy</a:t>
            </a:r>
            <a:r>
              <a:rPr lang="en-US" dirty="0"/>
              <a:t> </a:t>
            </a:r>
            <a:endParaRPr lang="en-IN" dirty="0"/>
          </a:p>
        </p:txBody>
      </p:sp>
    </p:spTree>
    <p:extLst>
      <p:ext uri="{BB962C8B-B14F-4D97-AF65-F5344CB8AC3E}">
        <p14:creationId xmlns:p14="http://schemas.microsoft.com/office/powerpoint/2010/main" val="1914459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0152-16F9-4477-BFAB-F0401D0D18AD}"/>
              </a:ext>
            </a:extLst>
          </p:cNvPr>
          <p:cNvSpPr>
            <a:spLocks noGrp="1"/>
          </p:cNvSpPr>
          <p:nvPr>
            <p:ph type="title"/>
          </p:nvPr>
        </p:nvSpPr>
        <p:spPr>
          <a:xfrm>
            <a:off x="684212" y="485244"/>
            <a:ext cx="8534400" cy="1507067"/>
          </a:xfrm>
        </p:spPr>
        <p:txBody>
          <a:bodyPr>
            <a:normAutofit/>
          </a:bodyPr>
          <a:lstStyle/>
          <a:p>
            <a:r>
              <a:rPr lang="en-US" b="1" dirty="0">
                <a:solidFill>
                  <a:srgbClr val="CC99FF"/>
                </a:solidFill>
              </a:rPr>
              <a:t>Actionable Areas</a:t>
            </a:r>
          </a:p>
        </p:txBody>
      </p:sp>
      <p:sp>
        <p:nvSpPr>
          <p:cNvPr id="3" name="Content Placeholder 2">
            <a:extLst>
              <a:ext uri="{FF2B5EF4-FFF2-40B4-BE49-F238E27FC236}">
                <a16:creationId xmlns:a16="http://schemas.microsoft.com/office/drawing/2014/main" id="{B35E3989-CA62-47F1-8529-6CE989EFAA44}"/>
              </a:ext>
            </a:extLst>
          </p:cNvPr>
          <p:cNvSpPr>
            <a:spLocks noGrp="1"/>
          </p:cNvSpPr>
          <p:nvPr>
            <p:ph idx="1"/>
          </p:nvPr>
        </p:nvSpPr>
        <p:spPr>
          <a:xfrm>
            <a:off x="684212" y="2068511"/>
            <a:ext cx="8534400" cy="3615267"/>
          </a:xfrm>
        </p:spPr>
        <p:txBody>
          <a:bodyPr>
            <a:normAutofit/>
          </a:bodyPr>
          <a:lstStyle/>
          <a:p>
            <a:r>
              <a:rPr lang="en-US" sz="1800" dirty="0">
                <a:solidFill>
                  <a:srgbClr val="00B0F0"/>
                </a:solidFill>
              </a:rPr>
              <a:t>Internal</a:t>
            </a:r>
          </a:p>
          <a:p>
            <a:pPr lvl="1"/>
            <a:r>
              <a:rPr lang="en-US" dirty="0">
                <a:solidFill>
                  <a:srgbClr val="00B0F0"/>
                </a:solidFill>
              </a:rPr>
              <a:t>Management commitment </a:t>
            </a:r>
          </a:p>
          <a:p>
            <a:pPr lvl="1"/>
            <a:r>
              <a:rPr lang="en-US" dirty="0">
                <a:solidFill>
                  <a:srgbClr val="00B0F0"/>
                </a:solidFill>
              </a:rPr>
              <a:t>Support of middle management and front liners </a:t>
            </a:r>
          </a:p>
          <a:p>
            <a:pPr lvl="1"/>
            <a:r>
              <a:rPr lang="en-US" sz="1800" dirty="0">
                <a:solidFill>
                  <a:srgbClr val="00B0F0"/>
                </a:solidFill>
              </a:rPr>
              <a:t>Cross functional cooperation for environmental improvement </a:t>
            </a:r>
          </a:p>
          <a:p>
            <a:r>
              <a:rPr lang="en-US" sz="1800" dirty="0">
                <a:solidFill>
                  <a:srgbClr val="00B0F0"/>
                </a:solidFill>
              </a:rPr>
              <a:t>External</a:t>
            </a:r>
          </a:p>
          <a:p>
            <a:pPr lvl="1"/>
            <a:r>
              <a:rPr lang="en-US" dirty="0">
                <a:solidFill>
                  <a:srgbClr val="00B0F0"/>
                </a:solidFill>
              </a:rPr>
              <a:t>Suppliers and customers </a:t>
            </a:r>
          </a:p>
          <a:p>
            <a:pPr lvl="1"/>
            <a:r>
              <a:rPr lang="en-US" dirty="0">
                <a:solidFill>
                  <a:srgbClr val="00B0F0"/>
                </a:solidFill>
              </a:rPr>
              <a:t>Green warehouses </a:t>
            </a:r>
          </a:p>
          <a:p>
            <a:pPr lvl="1"/>
            <a:r>
              <a:rPr lang="en-US" dirty="0">
                <a:solidFill>
                  <a:srgbClr val="00B0F0"/>
                </a:solidFill>
              </a:rPr>
              <a:t>Green logistics</a:t>
            </a:r>
          </a:p>
          <a:p>
            <a:endParaRPr lang="en-IN" dirty="0">
              <a:solidFill>
                <a:schemeClr val="tx1"/>
              </a:solidFill>
            </a:endParaRPr>
          </a:p>
        </p:txBody>
      </p:sp>
    </p:spTree>
    <p:extLst>
      <p:ext uri="{BB962C8B-B14F-4D97-AF65-F5344CB8AC3E}">
        <p14:creationId xmlns:p14="http://schemas.microsoft.com/office/powerpoint/2010/main" val="1317055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0152-16F9-4477-BFAB-F0401D0D18AD}"/>
              </a:ext>
            </a:extLst>
          </p:cNvPr>
          <p:cNvSpPr>
            <a:spLocks noGrp="1"/>
          </p:cNvSpPr>
          <p:nvPr>
            <p:ph type="title"/>
          </p:nvPr>
        </p:nvSpPr>
        <p:spPr>
          <a:xfrm>
            <a:off x="684212" y="485244"/>
            <a:ext cx="8534400" cy="1507067"/>
          </a:xfrm>
        </p:spPr>
        <p:txBody>
          <a:bodyPr>
            <a:normAutofit/>
          </a:bodyPr>
          <a:lstStyle/>
          <a:p>
            <a:r>
              <a:rPr lang="en-US" b="1" dirty="0">
                <a:solidFill>
                  <a:srgbClr val="CC99FF"/>
                </a:solidFill>
              </a:rPr>
              <a:t>Internal Focus </a:t>
            </a:r>
          </a:p>
        </p:txBody>
      </p:sp>
      <p:sp>
        <p:nvSpPr>
          <p:cNvPr id="3" name="Content Placeholder 2">
            <a:extLst>
              <a:ext uri="{FF2B5EF4-FFF2-40B4-BE49-F238E27FC236}">
                <a16:creationId xmlns:a16="http://schemas.microsoft.com/office/drawing/2014/main" id="{B35E3989-CA62-47F1-8529-6CE989EFAA44}"/>
              </a:ext>
            </a:extLst>
          </p:cNvPr>
          <p:cNvSpPr>
            <a:spLocks noGrp="1"/>
          </p:cNvSpPr>
          <p:nvPr>
            <p:ph idx="1"/>
          </p:nvPr>
        </p:nvSpPr>
        <p:spPr>
          <a:xfrm>
            <a:off x="684212" y="2068511"/>
            <a:ext cx="8534400" cy="3615267"/>
          </a:xfrm>
        </p:spPr>
        <p:txBody>
          <a:bodyPr>
            <a:normAutofit fontScale="77500" lnSpcReduction="20000"/>
          </a:bodyPr>
          <a:lstStyle/>
          <a:p>
            <a:endParaRPr lang="en-US" dirty="0">
              <a:solidFill>
                <a:schemeClr val="tx1"/>
              </a:solidFill>
            </a:endParaRPr>
          </a:p>
          <a:p>
            <a:endParaRPr lang="en-US" dirty="0">
              <a:solidFill>
                <a:schemeClr val="tx1"/>
              </a:solidFill>
            </a:endParaRPr>
          </a:p>
          <a:p>
            <a:r>
              <a:rPr lang="en-US" sz="2100" dirty="0">
                <a:solidFill>
                  <a:srgbClr val="00B0F0"/>
                </a:solidFill>
              </a:rPr>
              <a:t>Compliance and auditing </a:t>
            </a:r>
          </a:p>
          <a:p>
            <a:r>
              <a:rPr lang="en-US" sz="2100" dirty="0">
                <a:solidFill>
                  <a:srgbClr val="00B0F0"/>
                </a:solidFill>
              </a:rPr>
              <a:t>Recycled content usages </a:t>
            </a:r>
          </a:p>
          <a:p>
            <a:r>
              <a:rPr lang="en-US" sz="2100" dirty="0">
                <a:solidFill>
                  <a:srgbClr val="00B0F0"/>
                </a:solidFill>
              </a:rPr>
              <a:t>Material conservation through appropriate designing </a:t>
            </a:r>
          </a:p>
          <a:p>
            <a:r>
              <a:rPr lang="en-US" sz="2100" dirty="0">
                <a:solidFill>
                  <a:srgbClr val="00B0F0"/>
                </a:solidFill>
              </a:rPr>
              <a:t>Waste elimination and effective recycling</a:t>
            </a:r>
          </a:p>
          <a:p>
            <a:r>
              <a:rPr lang="en-US" sz="2100" dirty="0">
                <a:solidFill>
                  <a:srgbClr val="00B0F0"/>
                </a:solidFill>
              </a:rPr>
              <a:t>Use only emission-controlled trucks and forklifts </a:t>
            </a:r>
          </a:p>
          <a:p>
            <a:r>
              <a:rPr lang="en-US" sz="2100" dirty="0">
                <a:solidFill>
                  <a:srgbClr val="00B0F0"/>
                </a:solidFill>
              </a:rPr>
              <a:t>End of life solutions for products </a:t>
            </a:r>
          </a:p>
          <a:p>
            <a:r>
              <a:rPr lang="en-US" sz="2100" dirty="0">
                <a:solidFill>
                  <a:srgbClr val="00B0F0"/>
                </a:solidFill>
              </a:rPr>
              <a:t>Efficient reverse logistics </a:t>
            </a:r>
          </a:p>
          <a:p>
            <a:r>
              <a:rPr lang="en-US" sz="2100" dirty="0">
                <a:solidFill>
                  <a:srgbClr val="00B0F0"/>
                </a:solidFill>
              </a:rPr>
              <a:t>Water and energy use sensitivities</a:t>
            </a:r>
          </a:p>
          <a:p>
            <a:r>
              <a:rPr lang="en-US" sz="2100" dirty="0">
                <a:solidFill>
                  <a:srgbClr val="00B0F0"/>
                </a:solidFill>
              </a:rPr>
              <a:t>Display numbers</a:t>
            </a:r>
          </a:p>
          <a:p>
            <a:pPr marL="0" indent="0">
              <a:buNone/>
            </a:pPr>
            <a:endParaRPr lang="en-US" dirty="0">
              <a:solidFill>
                <a:schemeClr val="tx1"/>
              </a:solidFill>
            </a:endParaRPr>
          </a:p>
          <a:p>
            <a:endParaRPr lang="en-US" dirty="0">
              <a:solidFill>
                <a:schemeClr val="tx1"/>
              </a:solidFill>
            </a:endParaRPr>
          </a:p>
          <a:p>
            <a:endParaRPr lang="en-IN" dirty="0">
              <a:solidFill>
                <a:schemeClr val="tx1"/>
              </a:solidFill>
            </a:endParaRPr>
          </a:p>
        </p:txBody>
      </p:sp>
    </p:spTree>
    <p:extLst>
      <p:ext uri="{BB962C8B-B14F-4D97-AF65-F5344CB8AC3E}">
        <p14:creationId xmlns:p14="http://schemas.microsoft.com/office/powerpoint/2010/main" val="4267495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0152-16F9-4477-BFAB-F0401D0D18AD}"/>
              </a:ext>
            </a:extLst>
          </p:cNvPr>
          <p:cNvSpPr>
            <a:spLocks noGrp="1"/>
          </p:cNvSpPr>
          <p:nvPr>
            <p:ph type="title"/>
          </p:nvPr>
        </p:nvSpPr>
        <p:spPr>
          <a:xfrm>
            <a:off x="684212" y="485244"/>
            <a:ext cx="8534400" cy="1507067"/>
          </a:xfrm>
        </p:spPr>
        <p:txBody>
          <a:bodyPr>
            <a:normAutofit/>
          </a:bodyPr>
          <a:lstStyle/>
          <a:p>
            <a:r>
              <a:rPr lang="en-US" b="1" dirty="0">
                <a:solidFill>
                  <a:srgbClr val="CC99FF"/>
                </a:solidFill>
              </a:rPr>
              <a:t>External Focus</a:t>
            </a:r>
          </a:p>
        </p:txBody>
      </p:sp>
      <p:sp>
        <p:nvSpPr>
          <p:cNvPr id="3" name="Content Placeholder 2">
            <a:extLst>
              <a:ext uri="{FF2B5EF4-FFF2-40B4-BE49-F238E27FC236}">
                <a16:creationId xmlns:a16="http://schemas.microsoft.com/office/drawing/2014/main" id="{B35E3989-CA62-47F1-8529-6CE989EFAA44}"/>
              </a:ext>
            </a:extLst>
          </p:cNvPr>
          <p:cNvSpPr>
            <a:spLocks noGrp="1"/>
          </p:cNvSpPr>
          <p:nvPr>
            <p:ph idx="1"/>
          </p:nvPr>
        </p:nvSpPr>
        <p:spPr>
          <a:xfrm>
            <a:off x="684212" y="2068511"/>
            <a:ext cx="8534400" cy="3615267"/>
          </a:xfrm>
        </p:spPr>
        <p:txBody>
          <a:bodyPr>
            <a:normAutofit/>
          </a:bodyPr>
          <a:lstStyle/>
          <a:p>
            <a:r>
              <a:rPr lang="en-US" sz="1800" dirty="0">
                <a:solidFill>
                  <a:srgbClr val="00B0F0"/>
                </a:solidFill>
              </a:rPr>
              <a:t>Design specs to suppliers covering environmental requirements</a:t>
            </a:r>
          </a:p>
          <a:p>
            <a:r>
              <a:rPr lang="en-US" sz="1800" dirty="0">
                <a:solidFill>
                  <a:srgbClr val="00B0F0"/>
                </a:solidFill>
              </a:rPr>
              <a:t>Substitute of commodity items with sustainable equivalents </a:t>
            </a:r>
          </a:p>
          <a:p>
            <a:r>
              <a:rPr lang="en-US" sz="1800" dirty="0">
                <a:solidFill>
                  <a:srgbClr val="00B0F0"/>
                </a:solidFill>
              </a:rPr>
              <a:t>Sourcing material with higher recycle content </a:t>
            </a:r>
          </a:p>
          <a:p>
            <a:r>
              <a:rPr lang="en-US" sz="1800" dirty="0">
                <a:solidFill>
                  <a:srgbClr val="00B0F0"/>
                </a:solidFill>
              </a:rPr>
              <a:t>Recycled packaging material </a:t>
            </a:r>
          </a:p>
          <a:p>
            <a:r>
              <a:rPr lang="en-US" sz="1800" dirty="0">
                <a:solidFill>
                  <a:srgbClr val="00B0F0"/>
                </a:solidFill>
              </a:rPr>
              <a:t>Cooperate with customers and suppliers for eco-design, clean production and green packaging </a:t>
            </a:r>
          </a:p>
          <a:p>
            <a:r>
              <a:rPr lang="en-US" sz="1800" dirty="0">
                <a:solidFill>
                  <a:srgbClr val="00B0F0"/>
                </a:solidFill>
              </a:rPr>
              <a:t>Site selection for warehouses, preserving plants and wildlife </a:t>
            </a:r>
          </a:p>
          <a:p>
            <a:r>
              <a:rPr lang="en-US" sz="1800" dirty="0">
                <a:solidFill>
                  <a:srgbClr val="00B0F0"/>
                </a:solidFill>
              </a:rPr>
              <a:t>Recycling, rainwater harvesting and water conservation</a:t>
            </a:r>
          </a:p>
          <a:p>
            <a:pPr marL="0" indent="0">
              <a:buNone/>
            </a:pPr>
            <a:endParaRPr lang="en-IN" dirty="0">
              <a:solidFill>
                <a:schemeClr val="tx1"/>
              </a:solidFill>
            </a:endParaRPr>
          </a:p>
        </p:txBody>
      </p:sp>
    </p:spTree>
    <p:extLst>
      <p:ext uri="{BB962C8B-B14F-4D97-AF65-F5344CB8AC3E}">
        <p14:creationId xmlns:p14="http://schemas.microsoft.com/office/powerpoint/2010/main" val="2344065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0152-16F9-4477-BFAB-F0401D0D18AD}"/>
              </a:ext>
            </a:extLst>
          </p:cNvPr>
          <p:cNvSpPr>
            <a:spLocks noGrp="1"/>
          </p:cNvSpPr>
          <p:nvPr>
            <p:ph type="title"/>
          </p:nvPr>
        </p:nvSpPr>
        <p:spPr>
          <a:xfrm>
            <a:off x="684212" y="485244"/>
            <a:ext cx="8534400" cy="1507067"/>
          </a:xfrm>
        </p:spPr>
        <p:txBody>
          <a:bodyPr>
            <a:normAutofit/>
          </a:bodyPr>
          <a:lstStyle/>
          <a:p>
            <a:r>
              <a:rPr lang="en-US" b="1" dirty="0">
                <a:solidFill>
                  <a:srgbClr val="CC99FF"/>
                </a:solidFill>
              </a:rPr>
              <a:t>External Focus</a:t>
            </a:r>
          </a:p>
        </p:txBody>
      </p:sp>
      <p:sp>
        <p:nvSpPr>
          <p:cNvPr id="3" name="Content Placeholder 2">
            <a:extLst>
              <a:ext uri="{FF2B5EF4-FFF2-40B4-BE49-F238E27FC236}">
                <a16:creationId xmlns:a16="http://schemas.microsoft.com/office/drawing/2014/main" id="{B35E3989-CA62-47F1-8529-6CE989EFAA44}"/>
              </a:ext>
            </a:extLst>
          </p:cNvPr>
          <p:cNvSpPr>
            <a:spLocks noGrp="1"/>
          </p:cNvSpPr>
          <p:nvPr>
            <p:ph idx="1"/>
          </p:nvPr>
        </p:nvSpPr>
        <p:spPr>
          <a:xfrm>
            <a:off x="684212" y="2068511"/>
            <a:ext cx="8534400" cy="3615267"/>
          </a:xfrm>
        </p:spPr>
        <p:txBody>
          <a:bodyPr>
            <a:normAutofit/>
          </a:bodyPr>
          <a:lstStyle/>
          <a:p>
            <a:r>
              <a:rPr lang="en-US" sz="1800" dirty="0">
                <a:solidFill>
                  <a:srgbClr val="00B0F0"/>
                </a:solidFill>
              </a:rPr>
              <a:t>Heat resistance roof </a:t>
            </a:r>
          </a:p>
          <a:p>
            <a:r>
              <a:rPr lang="en-US" sz="1800" dirty="0">
                <a:solidFill>
                  <a:srgbClr val="00B0F0"/>
                </a:solidFill>
              </a:rPr>
              <a:t>Efficient MHEs </a:t>
            </a:r>
          </a:p>
          <a:p>
            <a:r>
              <a:rPr lang="en-US" sz="1800" dirty="0">
                <a:solidFill>
                  <a:srgbClr val="00B0F0"/>
                </a:solidFill>
              </a:rPr>
              <a:t>Material use, waste recovery and reduced inventory </a:t>
            </a:r>
          </a:p>
          <a:p>
            <a:r>
              <a:rPr lang="en-US" sz="1800" dirty="0">
                <a:solidFill>
                  <a:srgbClr val="00B0F0"/>
                </a:solidFill>
              </a:rPr>
              <a:t>Natural ventilation, lighting and use of LED lamps</a:t>
            </a:r>
          </a:p>
          <a:p>
            <a:r>
              <a:rPr lang="en-US" sz="1800" dirty="0">
                <a:solidFill>
                  <a:srgbClr val="00B0F0"/>
                </a:solidFill>
              </a:rPr>
              <a:t>Recyclable pallets </a:t>
            </a:r>
          </a:p>
          <a:p>
            <a:r>
              <a:rPr lang="en-US" sz="1800" dirty="0">
                <a:solidFill>
                  <a:srgbClr val="00B0F0"/>
                </a:solidFill>
              </a:rPr>
              <a:t>Battery operated vehicles for inbound logistics </a:t>
            </a:r>
          </a:p>
          <a:p>
            <a:r>
              <a:rPr lang="en-US" sz="1800" dirty="0">
                <a:solidFill>
                  <a:srgbClr val="00B0F0"/>
                </a:solidFill>
              </a:rPr>
              <a:t>Green and efficient fuel for transportation and prepare for electric mobility </a:t>
            </a:r>
          </a:p>
          <a:p>
            <a:endParaRPr lang="en-IN" dirty="0">
              <a:solidFill>
                <a:schemeClr val="tx1"/>
              </a:solidFill>
            </a:endParaRPr>
          </a:p>
        </p:txBody>
      </p:sp>
    </p:spTree>
    <p:extLst>
      <p:ext uri="{BB962C8B-B14F-4D97-AF65-F5344CB8AC3E}">
        <p14:creationId xmlns:p14="http://schemas.microsoft.com/office/powerpoint/2010/main" val="3768428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E3AAD-F6C2-477A-B763-1AAC3CF867A6}"/>
              </a:ext>
            </a:extLst>
          </p:cNvPr>
          <p:cNvSpPr txBox="1">
            <a:spLocks/>
          </p:cNvSpPr>
          <p:nvPr/>
        </p:nvSpPr>
        <p:spPr>
          <a:xfrm>
            <a:off x="1409041" y="218600"/>
            <a:ext cx="8534400" cy="1507067"/>
          </a:xfrm>
          <a:prstGeom prst="rect">
            <a:avLst/>
          </a:prstGeom>
        </p:spPr>
        <p:txBody>
          <a:bodyP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rgbClr val="CC99FF"/>
                </a:solidFill>
              </a:rPr>
              <a:t>Emission &amp; offset</a:t>
            </a:r>
            <a:r>
              <a:rPr lang="en-US" dirty="0"/>
              <a:t> </a:t>
            </a:r>
            <a:endParaRPr lang="en-IN" dirty="0"/>
          </a:p>
        </p:txBody>
      </p:sp>
      <p:graphicFrame>
        <p:nvGraphicFramePr>
          <p:cNvPr id="5" name="Table 4">
            <a:extLst>
              <a:ext uri="{FF2B5EF4-FFF2-40B4-BE49-F238E27FC236}">
                <a16:creationId xmlns:a16="http://schemas.microsoft.com/office/drawing/2014/main" id="{06D70F4B-FC47-4DE2-AE5F-333B1F393501}"/>
              </a:ext>
            </a:extLst>
          </p:cNvPr>
          <p:cNvGraphicFramePr>
            <a:graphicFrameLocks noGrp="1"/>
          </p:cNvGraphicFramePr>
          <p:nvPr/>
        </p:nvGraphicFramePr>
        <p:xfrm>
          <a:off x="3186113" y="1135856"/>
          <a:ext cx="5182382" cy="4327399"/>
        </p:xfrm>
        <a:graphic>
          <a:graphicData uri="http://schemas.openxmlformats.org/drawingml/2006/table">
            <a:tbl>
              <a:tblPr>
                <a:tableStyleId>{5C22544A-7EE6-4342-B048-85BDC9FD1C3A}</a:tableStyleId>
              </a:tblPr>
              <a:tblGrid>
                <a:gridCol w="1527243">
                  <a:extLst>
                    <a:ext uri="{9D8B030D-6E8A-4147-A177-3AD203B41FA5}">
                      <a16:colId xmlns:a16="http://schemas.microsoft.com/office/drawing/2014/main" val="179961550"/>
                    </a:ext>
                  </a:extLst>
                </a:gridCol>
                <a:gridCol w="1713492">
                  <a:extLst>
                    <a:ext uri="{9D8B030D-6E8A-4147-A177-3AD203B41FA5}">
                      <a16:colId xmlns:a16="http://schemas.microsoft.com/office/drawing/2014/main" val="503612215"/>
                    </a:ext>
                  </a:extLst>
                </a:gridCol>
                <a:gridCol w="1941647">
                  <a:extLst>
                    <a:ext uri="{9D8B030D-6E8A-4147-A177-3AD203B41FA5}">
                      <a16:colId xmlns:a16="http://schemas.microsoft.com/office/drawing/2014/main" val="1468708628"/>
                    </a:ext>
                  </a:extLst>
                </a:gridCol>
              </a:tblGrid>
              <a:tr h="340847">
                <a:tc>
                  <a:txBody>
                    <a:bodyPr/>
                    <a:lstStyle/>
                    <a:p>
                      <a:pPr algn="ctr" fontAlgn="b"/>
                      <a:r>
                        <a:rPr lang="en-IN" sz="1400" u="none" strike="noStrike">
                          <a:effectLst/>
                        </a:rPr>
                        <a:t>Fuel</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400" u="none" strike="noStrike">
                          <a:effectLst/>
                        </a:rPr>
                        <a:t>Unit (CO2e)</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400" u="none" strike="noStrike">
                          <a:effectLst/>
                        </a:rPr>
                        <a:t>Emission factor</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2001461"/>
                  </a:ext>
                </a:extLst>
              </a:tr>
              <a:tr h="272678">
                <a:tc>
                  <a:txBody>
                    <a:bodyPr/>
                    <a:lstStyle/>
                    <a:p>
                      <a:pPr algn="ctr" fontAlgn="b"/>
                      <a:r>
                        <a:rPr lang="en-IN" sz="1100" u="none" strike="noStrike">
                          <a:effectLst/>
                        </a:rPr>
                        <a:t>Air Travel</a:t>
                      </a:r>
                      <a:endParaRPr lang="en-IN"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IN" sz="1100" u="none" strike="noStrike">
                          <a:effectLst/>
                        </a:rPr>
                        <a:t>Kg/pass-km</a:t>
                      </a:r>
                      <a:endParaRPr lang="en-IN"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100" u="none" strike="noStrike">
                          <a:effectLst/>
                        </a:rPr>
                        <a:t>0.229</a:t>
                      </a:r>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35254128"/>
                  </a:ext>
                </a:extLst>
              </a:tr>
              <a:tr h="493547">
                <a:tc>
                  <a:txBody>
                    <a:bodyPr/>
                    <a:lstStyle/>
                    <a:p>
                      <a:pPr algn="ctr" fontAlgn="b"/>
                      <a:r>
                        <a:rPr lang="en-IN" sz="1100" u="none" strike="noStrike">
                          <a:effectLst/>
                        </a:rPr>
                        <a:t>Rail Travel</a:t>
                      </a:r>
                      <a:endParaRPr lang="en-IN"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IN" sz="1100" u="none" strike="noStrike">
                          <a:effectLst/>
                        </a:rPr>
                        <a:t>Kg/pass-km (D/E)</a:t>
                      </a:r>
                      <a:endParaRPr lang="en-IN"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100" u="none" strike="noStrike">
                          <a:effectLst/>
                        </a:rPr>
                        <a:t>0.075</a:t>
                      </a:r>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1781486"/>
                  </a:ext>
                </a:extLst>
              </a:tr>
              <a:tr h="272678">
                <a:tc rowSpan="4">
                  <a:txBody>
                    <a:bodyPr/>
                    <a:lstStyle/>
                    <a:p>
                      <a:pPr algn="ctr" fontAlgn="ctr"/>
                      <a:r>
                        <a:rPr lang="en-IN" sz="1100" u="none" strike="noStrike">
                          <a:effectLst/>
                        </a:rPr>
                        <a:t>Road travel</a:t>
                      </a:r>
                      <a:endParaRPr lang="en-IN"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n-IN" sz="1100" u="none" strike="noStrike">
                          <a:effectLst/>
                        </a:rPr>
                        <a:t>kg/ kg of fuel</a:t>
                      </a:r>
                      <a:endParaRPr lang="en-IN"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100" u="none" strike="noStrike">
                          <a:effectLst/>
                        </a:rPr>
                        <a:t> </a:t>
                      </a:r>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97928832"/>
                  </a:ext>
                </a:extLst>
              </a:tr>
              <a:tr h="272678">
                <a:tc vMerge="1">
                  <a:txBody>
                    <a:bodyPr/>
                    <a:lstStyle/>
                    <a:p>
                      <a:endParaRPr lang="en-IN"/>
                    </a:p>
                  </a:txBody>
                  <a:tcPr/>
                </a:tc>
                <a:tc>
                  <a:txBody>
                    <a:bodyPr/>
                    <a:lstStyle/>
                    <a:p>
                      <a:pPr algn="l" fontAlgn="b"/>
                      <a:r>
                        <a:rPr lang="en-IN" sz="1100" u="none" strike="noStrike">
                          <a:effectLst/>
                        </a:rPr>
                        <a:t>Diesel</a:t>
                      </a:r>
                      <a:endParaRPr lang="en-IN"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100" u="none" strike="noStrike">
                          <a:effectLst/>
                        </a:rPr>
                        <a:t>3.19</a:t>
                      </a:r>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11097377"/>
                  </a:ext>
                </a:extLst>
              </a:tr>
              <a:tr h="272678">
                <a:tc vMerge="1">
                  <a:txBody>
                    <a:bodyPr/>
                    <a:lstStyle/>
                    <a:p>
                      <a:endParaRPr lang="en-IN"/>
                    </a:p>
                  </a:txBody>
                  <a:tcPr/>
                </a:tc>
                <a:tc>
                  <a:txBody>
                    <a:bodyPr/>
                    <a:lstStyle/>
                    <a:p>
                      <a:pPr algn="l" fontAlgn="b"/>
                      <a:r>
                        <a:rPr lang="en-IN" sz="1100" u="none" strike="noStrike">
                          <a:effectLst/>
                        </a:rPr>
                        <a:t>Petrol</a:t>
                      </a:r>
                      <a:endParaRPr lang="en-IN"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100" u="none" strike="noStrike">
                          <a:effectLst/>
                        </a:rPr>
                        <a:t>3.09</a:t>
                      </a:r>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3530928"/>
                  </a:ext>
                </a:extLst>
              </a:tr>
              <a:tr h="272678">
                <a:tc vMerge="1">
                  <a:txBody>
                    <a:bodyPr/>
                    <a:lstStyle/>
                    <a:p>
                      <a:endParaRPr lang="en-IN"/>
                    </a:p>
                  </a:txBody>
                  <a:tcPr/>
                </a:tc>
                <a:tc>
                  <a:txBody>
                    <a:bodyPr/>
                    <a:lstStyle/>
                    <a:p>
                      <a:pPr algn="l" fontAlgn="b"/>
                      <a:r>
                        <a:rPr lang="en-IN" sz="1100" u="none" strike="noStrike">
                          <a:effectLst/>
                        </a:rPr>
                        <a:t>CNG</a:t>
                      </a:r>
                      <a:endParaRPr lang="en-IN"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100" u="none" strike="noStrike">
                          <a:effectLst/>
                        </a:rPr>
                        <a:t>2.69</a:t>
                      </a:r>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04972456"/>
                  </a:ext>
                </a:extLst>
              </a:tr>
              <a:tr h="272678">
                <a:tc>
                  <a:txBody>
                    <a:bodyPr/>
                    <a:lstStyle/>
                    <a:p>
                      <a:pPr algn="ctr" fontAlgn="b"/>
                      <a:r>
                        <a:rPr lang="en-IN" sz="1100" u="none" strike="noStrike">
                          <a:effectLst/>
                        </a:rPr>
                        <a:t>Electricity</a:t>
                      </a:r>
                      <a:endParaRPr lang="en-IN"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IN" sz="1100" u="none" strike="noStrike">
                          <a:effectLst/>
                        </a:rPr>
                        <a:t>Grid</a:t>
                      </a:r>
                      <a:endParaRPr lang="en-IN"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100" u="none" strike="noStrike">
                          <a:effectLst/>
                        </a:rPr>
                        <a:t>0.79</a:t>
                      </a:r>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83481626"/>
                  </a:ext>
                </a:extLst>
              </a:tr>
              <a:tr h="272678">
                <a:tc>
                  <a:txBody>
                    <a:bodyPr/>
                    <a:lstStyle/>
                    <a:p>
                      <a:pPr algn="ctr" fontAlgn="b"/>
                      <a:r>
                        <a:rPr lang="en-IN" sz="1100" u="none" strike="noStrike">
                          <a:effectLst/>
                        </a:rPr>
                        <a:t>DG Set</a:t>
                      </a:r>
                      <a:endParaRPr lang="en-IN"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IN" sz="1100" u="none" strike="noStrike">
                          <a:effectLst/>
                        </a:rPr>
                        <a:t>Diesel</a:t>
                      </a:r>
                      <a:endParaRPr lang="en-IN"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100" u="none" strike="noStrike">
                          <a:effectLst/>
                        </a:rPr>
                        <a:t>3.19</a:t>
                      </a:r>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40468538"/>
                  </a:ext>
                </a:extLst>
              </a:tr>
              <a:tr h="272678">
                <a:tc rowSpan="3">
                  <a:txBody>
                    <a:bodyPr/>
                    <a:lstStyle/>
                    <a:p>
                      <a:pPr algn="ctr" fontAlgn="ctr"/>
                      <a:r>
                        <a:rPr lang="en-IN" sz="1100" u="none" strike="noStrike">
                          <a:effectLst/>
                        </a:rPr>
                        <a:t>Cooking Fuel</a:t>
                      </a:r>
                      <a:endParaRPr lang="en-IN"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n-IN" sz="1100" u="none" strike="noStrike">
                          <a:effectLst/>
                        </a:rPr>
                        <a:t>kg/ kg of fuel</a:t>
                      </a:r>
                      <a:endParaRPr lang="en-IN"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100" u="none" strike="noStrike">
                          <a:effectLst/>
                        </a:rPr>
                        <a:t> </a:t>
                      </a:r>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65686224"/>
                  </a:ext>
                </a:extLst>
              </a:tr>
              <a:tr h="272678">
                <a:tc vMerge="1">
                  <a:txBody>
                    <a:bodyPr/>
                    <a:lstStyle/>
                    <a:p>
                      <a:endParaRPr lang="en-IN"/>
                    </a:p>
                  </a:txBody>
                  <a:tcPr/>
                </a:tc>
                <a:tc>
                  <a:txBody>
                    <a:bodyPr/>
                    <a:lstStyle/>
                    <a:p>
                      <a:pPr algn="l" fontAlgn="b"/>
                      <a:r>
                        <a:rPr lang="en-IN" sz="1100" u="none" strike="noStrike">
                          <a:effectLst/>
                        </a:rPr>
                        <a:t>LPG</a:t>
                      </a:r>
                      <a:endParaRPr lang="en-IN"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100" u="none" strike="noStrike">
                          <a:effectLst/>
                        </a:rPr>
                        <a:t>2.98</a:t>
                      </a:r>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6934180"/>
                  </a:ext>
                </a:extLst>
              </a:tr>
              <a:tr h="272678">
                <a:tc vMerge="1">
                  <a:txBody>
                    <a:bodyPr/>
                    <a:lstStyle/>
                    <a:p>
                      <a:endParaRPr lang="en-IN"/>
                    </a:p>
                  </a:txBody>
                  <a:tcPr/>
                </a:tc>
                <a:tc>
                  <a:txBody>
                    <a:bodyPr/>
                    <a:lstStyle/>
                    <a:p>
                      <a:pPr algn="l" fontAlgn="b"/>
                      <a:r>
                        <a:rPr lang="en-IN" sz="1100" u="none" strike="noStrike">
                          <a:effectLst/>
                        </a:rPr>
                        <a:t>Grid Eectricity</a:t>
                      </a:r>
                      <a:endParaRPr lang="en-IN"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100" u="none" strike="noStrike">
                          <a:effectLst/>
                        </a:rPr>
                        <a:t>0.79</a:t>
                      </a:r>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12857310"/>
                  </a:ext>
                </a:extLst>
              </a:tr>
              <a:tr h="272678">
                <a:tc>
                  <a:txBody>
                    <a:bodyPr/>
                    <a:lstStyle/>
                    <a:p>
                      <a:pPr algn="ctr" fontAlgn="b"/>
                      <a:r>
                        <a:rPr lang="en-IN" sz="1100" u="none" strike="noStrike" dirty="0">
                          <a:effectLst/>
                        </a:rPr>
                        <a:t>Waste</a:t>
                      </a:r>
                      <a:endParaRPr lang="en-IN"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IN" sz="1100" u="none" strike="noStrike">
                          <a:effectLst/>
                        </a:rPr>
                        <a:t>kg per kg</a:t>
                      </a:r>
                      <a:endParaRPr lang="en-IN"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100" u="none" strike="noStrike">
                          <a:effectLst/>
                        </a:rPr>
                        <a:t>0.289</a:t>
                      </a:r>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561200"/>
                  </a:ext>
                </a:extLst>
              </a:tr>
              <a:tr h="493547">
                <a:tc>
                  <a:txBody>
                    <a:bodyPr/>
                    <a:lstStyle/>
                    <a:p>
                      <a:pPr algn="ctr" fontAlgn="b"/>
                      <a:r>
                        <a:rPr lang="en-IN" sz="1100" u="none" strike="noStrike">
                          <a:effectLst/>
                        </a:rPr>
                        <a:t>(Organic/ paper)</a:t>
                      </a:r>
                      <a:endParaRPr lang="en-IN"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IN" sz="1100" u="none" strike="noStrike">
                          <a:effectLst/>
                        </a:rPr>
                        <a:t> </a:t>
                      </a:r>
                      <a:endParaRPr lang="en-IN"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IN" sz="1100" u="none" strike="noStrike" dirty="0">
                          <a:effectLst/>
                        </a:rPr>
                        <a:t> </a:t>
                      </a:r>
                      <a:endParaRPr lang="en-IN"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06510683"/>
                  </a:ext>
                </a:extLst>
              </a:tr>
            </a:tbl>
          </a:graphicData>
        </a:graphic>
      </p:graphicFrame>
      <p:sp>
        <p:nvSpPr>
          <p:cNvPr id="6" name="TextBox 5">
            <a:extLst>
              <a:ext uri="{FF2B5EF4-FFF2-40B4-BE49-F238E27FC236}">
                <a16:creationId xmlns:a16="http://schemas.microsoft.com/office/drawing/2014/main" id="{50BF2BCA-634E-408D-8C6A-8600FC11C2B2}"/>
              </a:ext>
            </a:extLst>
          </p:cNvPr>
          <p:cNvSpPr txBox="1"/>
          <p:nvPr/>
        </p:nvSpPr>
        <p:spPr>
          <a:xfrm>
            <a:off x="3020993" y="5790701"/>
            <a:ext cx="5764193" cy="646331"/>
          </a:xfrm>
          <a:prstGeom prst="rect">
            <a:avLst/>
          </a:prstGeom>
          <a:noFill/>
        </p:spPr>
        <p:txBody>
          <a:bodyPr wrap="square" rtlCol="0">
            <a:spAutoFit/>
          </a:bodyPr>
          <a:lstStyle/>
          <a:p>
            <a:r>
              <a:rPr lang="en-US" b="1" dirty="0">
                <a:solidFill>
                  <a:srgbClr val="FFFF00"/>
                </a:solidFill>
              </a:rPr>
              <a:t>A tree is estimated to sequester 20 kg CO2 per year. Estimated life : 30 years; Survival @ Min 50%</a:t>
            </a:r>
            <a:endParaRPr lang="en-IN" b="1" dirty="0">
              <a:solidFill>
                <a:srgbClr val="FFFF00"/>
              </a:solidFill>
            </a:endParaRPr>
          </a:p>
        </p:txBody>
      </p:sp>
    </p:spTree>
    <p:extLst>
      <p:ext uri="{BB962C8B-B14F-4D97-AF65-F5344CB8AC3E}">
        <p14:creationId xmlns:p14="http://schemas.microsoft.com/office/powerpoint/2010/main" val="3787020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0152-16F9-4477-BFAB-F0401D0D18AD}"/>
              </a:ext>
            </a:extLst>
          </p:cNvPr>
          <p:cNvSpPr>
            <a:spLocks noGrp="1"/>
          </p:cNvSpPr>
          <p:nvPr>
            <p:ph type="title"/>
          </p:nvPr>
        </p:nvSpPr>
        <p:spPr>
          <a:xfrm>
            <a:off x="684212" y="485244"/>
            <a:ext cx="9568498" cy="1507067"/>
          </a:xfrm>
        </p:spPr>
        <p:txBody>
          <a:bodyPr>
            <a:normAutofit/>
          </a:bodyPr>
          <a:lstStyle/>
          <a:p>
            <a:r>
              <a:rPr lang="en-US" b="1" dirty="0">
                <a:solidFill>
                  <a:srgbClr val="CC99FF"/>
                </a:solidFill>
              </a:rPr>
              <a:t>Transportation – modes &amp; Emissions</a:t>
            </a:r>
          </a:p>
        </p:txBody>
      </p:sp>
      <p:sp>
        <p:nvSpPr>
          <p:cNvPr id="3" name="Content Placeholder 2">
            <a:extLst>
              <a:ext uri="{FF2B5EF4-FFF2-40B4-BE49-F238E27FC236}">
                <a16:creationId xmlns:a16="http://schemas.microsoft.com/office/drawing/2014/main" id="{B35E3989-CA62-47F1-8529-6CE989EFAA44}"/>
              </a:ext>
            </a:extLst>
          </p:cNvPr>
          <p:cNvSpPr>
            <a:spLocks noGrp="1"/>
          </p:cNvSpPr>
          <p:nvPr>
            <p:ph idx="1"/>
          </p:nvPr>
        </p:nvSpPr>
        <p:spPr>
          <a:xfrm>
            <a:off x="684212" y="2068511"/>
            <a:ext cx="8534400" cy="3615267"/>
          </a:xfrm>
        </p:spPr>
        <p:txBody>
          <a:bodyPr>
            <a:normAutofit fontScale="25000" lnSpcReduction="20000"/>
          </a:bodyPr>
          <a:lstStyle/>
          <a:p>
            <a:endParaRPr lang="en-US" dirty="0">
              <a:solidFill>
                <a:schemeClr val="tx1"/>
              </a:solidFill>
            </a:endParaRPr>
          </a:p>
          <a:p>
            <a:endParaRPr lang="en-US" dirty="0">
              <a:solidFill>
                <a:schemeClr val="tx1"/>
              </a:solidFill>
            </a:endParaRPr>
          </a:p>
          <a:p>
            <a:endParaRPr lang="en-US" sz="5500" dirty="0">
              <a:solidFill>
                <a:srgbClr val="00B0F0"/>
              </a:solidFill>
            </a:endParaRPr>
          </a:p>
          <a:p>
            <a:endParaRPr lang="en-US" sz="6400" dirty="0">
              <a:solidFill>
                <a:srgbClr val="00B0F0"/>
              </a:solidFill>
            </a:endParaRPr>
          </a:p>
          <a:p>
            <a:r>
              <a:rPr lang="en-US" sz="6400" dirty="0">
                <a:solidFill>
                  <a:srgbClr val="00B0F0"/>
                </a:solidFill>
              </a:rPr>
              <a:t>Water (13 – 40g </a:t>
            </a:r>
            <a:r>
              <a:rPr lang="en-US" sz="6600" dirty="0">
                <a:solidFill>
                  <a:srgbClr val="00B0F0"/>
                </a:solidFill>
              </a:rPr>
              <a:t>CO</a:t>
            </a:r>
            <a:r>
              <a:rPr lang="en-US" sz="5400" dirty="0">
                <a:solidFill>
                  <a:srgbClr val="00B0F0"/>
                </a:solidFill>
              </a:rPr>
              <a:t>2</a:t>
            </a:r>
            <a:r>
              <a:rPr lang="en-US" sz="6400" dirty="0">
                <a:solidFill>
                  <a:srgbClr val="00B0F0"/>
                </a:solidFill>
              </a:rPr>
              <a:t> / TKM)</a:t>
            </a:r>
          </a:p>
          <a:p>
            <a:pPr lvl="1"/>
            <a:r>
              <a:rPr lang="en-US" sz="6400" dirty="0">
                <a:solidFill>
                  <a:srgbClr val="00B0F0"/>
                </a:solidFill>
              </a:rPr>
              <a:t>Coastal, inland water ways </a:t>
            </a:r>
          </a:p>
          <a:p>
            <a:endParaRPr lang="en-US" sz="6400" dirty="0">
              <a:solidFill>
                <a:srgbClr val="00B0F0"/>
              </a:solidFill>
            </a:endParaRPr>
          </a:p>
          <a:p>
            <a:r>
              <a:rPr lang="en-US" sz="6400" dirty="0">
                <a:solidFill>
                  <a:srgbClr val="00B0F0"/>
                </a:solidFill>
              </a:rPr>
              <a:t>Rail (20 – 40g </a:t>
            </a:r>
            <a:r>
              <a:rPr lang="en-US" sz="6000" dirty="0">
                <a:solidFill>
                  <a:srgbClr val="00B0F0"/>
                </a:solidFill>
              </a:rPr>
              <a:t>CO</a:t>
            </a:r>
            <a:r>
              <a:rPr lang="en-US" sz="4800" dirty="0">
                <a:solidFill>
                  <a:srgbClr val="00B0F0"/>
                </a:solidFill>
              </a:rPr>
              <a:t>2</a:t>
            </a:r>
            <a:r>
              <a:rPr lang="en-US" sz="6400" dirty="0">
                <a:solidFill>
                  <a:srgbClr val="00B0F0"/>
                </a:solidFill>
              </a:rPr>
              <a:t> / TKM)</a:t>
            </a:r>
          </a:p>
          <a:p>
            <a:pPr lvl="1"/>
            <a:r>
              <a:rPr lang="en-US" sz="6400" dirty="0">
                <a:solidFill>
                  <a:srgbClr val="00B0F0"/>
                </a:solidFill>
              </a:rPr>
              <a:t>Containerized vs. BCN</a:t>
            </a:r>
          </a:p>
          <a:p>
            <a:pPr lvl="1"/>
            <a:r>
              <a:rPr lang="en-US" sz="6400" dirty="0">
                <a:solidFill>
                  <a:srgbClr val="00B0F0"/>
                </a:solidFill>
              </a:rPr>
              <a:t>DFCI </a:t>
            </a:r>
          </a:p>
          <a:p>
            <a:endParaRPr lang="en-US" sz="6400" dirty="0">
              <a:solidFill>
                <a:srgbClr val="00B0F0"/>
              </a:solidFill>
            </a:endParaRPr>
          </a:p>
          <a:p>
            <a:r>
              <a:rPr lang="en-US" sz="6400" dirty="0">
                <a:solidFill>
                  <a:srgbClr val="00B0F0"/>
                </a:solidFill>
              </a:rPr>
              <a:t>Road (80 – 340g </a:t>
            </a:r>
            <a:r>
              <a:rPr lang="en-US" sz="6600" dirty="0">
                <a:solidFill>
                  <a:srgbClr val="00B0F0"/>
                </a:solidFill>
              </a:rPr>
              <a:t>CO</a:t>
            </a:r>
            <a:r>
              <a:rPr lang="en-US" sz="5400" dirty="0">
                <a:solidFill>
                  <a:srgbClr val="00B0F0"/>
                </a:solidFill>
              </a:rPr>
              <a:t>2</a:t>
            </a:r>
            <a:r>
              <a:rPr lang="en-US" sz="6400" dirty="0">
                <a:solidFill>
                  <a:srgbClr val="00B0F0"/>
                </a:solidFill>
              </a:rPr>
              <a:t> / TKM)</a:t>
            </a:r>
          </a:p>
          <a:p>
            <a:pPr lvl="1"/>
            <a:r>
              <a:rPr lang="en-US" sz="6400" dirty="0">
                <a:solidFill>
                  <a:srgbClr val="00B0F0"/>
                </a:solidFill>
              </a:rPr>
              <a:t>Efficient, scale of economy, 2 drivers, transshipment opportunities </a:t>
            </a:r>
          </a:p>
          <a:p>
            <a:pPr lvl="1"/>
            <a:r>
              <a:rPr lang="en-US" sz="6400" dirty="0">
                <a:solidFill>
                  <a:srgbClr val="00B0F0"/>
                </a:solidFill>
              </a:rPr>
              <a:t>Electric mobility </a:t>
            </a:r>
          </a:p>
          <a:p>
            <a:pPr lvl="1"/>
            <a:r>
              <a:rPr lang="en-US" sz="6400" dirty="0">
                <a:solidFill>
                  <a:srgbClr val="00B0F0"/>
                </a:solidFill>
              </a:rPr>
              <a:t>Quality highways, expressways, bypasses </a:t>
            </a:r>
          </a:p>
          <a:p>
            <a:endParaRPr lang="en-US" sz="6400" dirty="0">
              <a:solidFill>
                <a:srgbClr val="00B0F0"/>
              </a:solidFill>
            </a:endParaRPr>
          </a:p>
          <a:p>
            <a:r>
              <a:rPr lang="en-US" sz="6400" dirty="0">
                <a:solidFill>
                  <a:srgbClr val="00B0F0"/>
                </a:solidFill>
              </a:rPr>
              <a:t>Air (600 – 1260g </a:t>
            </a:r>
            <a:r>
              <a:rPr lang="en-US" sz="6000" dirty="0">
                <a:solidFill>
                  <a:srgbClr val="00B0F0"/>
                </a:solidFill>
              </a:rPr>
              <a:t>CO</a:t>
            </a:r>
            <a:r>
              <a:rPr lang="en-US" sz="4800" dirty="0">
                <a:solidFill>
                  <a:srgbClr val="00B0F0"/>
                </a:solidFill>
              </a:rPr>
              <a:t>2</a:t>
            </a:r>
            <a:r>
              <a:rPr lang="en-US" sz="6400" dirty="0">
                <a:solidFill>
                  <a:srgbClr val="00B0F0"/>
                </a:solidFill>
              </a:rPr>
              <a:t> / TKM)</a:t>
            </a:r>
          </a:p>
          <a:p>
            <a:pPr lvl="1"/>
            <a:r>
              <a:rPr lang="en-US" sz="6400" dirty="0">
                <a:solidFill>
                  <a:srgbClr val="00B0F0"/>
                </a:solidFill>
              </a:rPr>
              <a:t>Urgent requirement, precious cargo, costly </a:t>
            </a:r>
          </a:p>
          <a:p>
            <a:pPr lvl="1"/>
            <a:endParaRPr lang="en-US" dirty="0">
              <a:solidFill>
                <a:schemeClr val="tx1"/>
              </a:solidFill>
            </a:endParaRPr>
          </a:p>
          <a:p>
            <a:pPr lvl="1"/>
            <a:endParaRPr lang="en-US" dirty="0">
              <a:solidFill>
                <a:schemeClr val="tx1"/>
              </a:solidFill>
            </a:endParaRPr>
          </a:p>
          <a:p>
            <a:endParaRPr lang="en-IN" dirty="0">
              <a:solidFill>
                <a:schemeClr val="tx1"/>
              </a:solidFill>
            </a:endParaRPr>
          </a:p>
        </p:txBody>
      </p:sp>
    </p:spTree>
    <p:extLst>
      <p:ext uri="{BB962C8B-B14F-4D97-AF65-F5344CB8AC3E}">
        <p14:creationId xmlns:p14="http://schemas.microsoft.com/office/powerpoint/2010/main" val="422513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0152-16F9-4477-BFAB-F0401D0D18AD}"/>
              </a:ext>
            </a:extLst>
          </p:cNvPr>
          <p:cNvSpPr>
            <a:spLocks noGrp="1"/>
          </p:cNvSpPr>
          <p:nvPr>
            <p:ph type="title"/>
          </p:nvPr>
        </p:nvSpPr>
        <p:spPr>
          <a:xfrm>
            <a:off x="684212" y="485244"/>
            <a:ext cx="8534400" cy="1507067"/>
          </a:xfrm>
        </p:spPr>
        <p:txBody>
          <a:bodyPr>
            <a:normAutofit/>
          </a:bodyPr>
          <a:lstStyle/>
          <a:p>
            <a:r>
              <a:rPr lang="en-US" b="1" dirty="0">
                <a:solidFill>
                  <a:srgbClr val="CC99FF"/>
                </a:solidFill>
              </a:rPr>
              <a:t>Initiatives at </a:t>
            </a:r>
            <a:r>
              <a:rPr lang="en-US" b="1" dirty="0" err="1">
                <a:solidFill>
                  <a:srgbClr val="CC99FF"/>
                </a:solidFill>
              </a:rPr>
              <a:t>ioc</a:t>
            </a:r>
            <a:endParaRPr lang="en-US" b="1" dirty="0">
              <a:solidFill>
                <a:srgbClr val="CC99FF"/>
              </a:solidFill>
            </a:endParaRPr>
          </a:p>
        </p:txBody>
      </p:sp>
      <p:sp>
        <p:nvSpPr>
          <p:cNvPr id="3" name="Content Placeholder 2">
            <a:extLst>
              <a:ext uri="{FF2B5EF4-FFF2-40B4-BE49-F238E27FC236}">
                <a16:creationId xmlns:a16="http://schemas.microsoft.com/office/drawing/2014/main" id="{B35E3989-CA62-47F1-8529-6CE989EFAA44}"/>
              </a:ext>
            </a:extLst>
          </p:cNvPr>
          <p:cNvSpPr>
            <a:spLocks noGrp="1"/>
          </p:cNvSpPr>
          <p:nvPr>
            <p:ph idx="1"/>
          </p:nvPr>
        </p:nvSpPr>
        <p:spPr>
          <a:xfrm>
            <a:off x="684212" y="2068511"/>
            <a:ext cx="9173466" cy="3875089"/>
          </a:xfrm>
        </p:spPr>
        <p:txBody>
          <a:bodyPr vert="horz" lIns="91440" tIns="45720" rIns="91440" bIns="45720" rtlCol="0" anchor="ctr">
            <a:normAutofit fontScale="92500" lnSpcReduction="20000"/>
          </a:bodyPr>
          <a:lstStyle/>
          <a:p>
            <a:pPr marL="285750" lvl="1"/>
            <a:endParaRPr lang="en-US" sz="700" dirty="0">
              <a:solidFill>
                <a:srgbClr val="00B0F0"/>
              </a:solidFill>
            </a:endParaRPr>
          </a:p>
          <a:p>
            <a:pPr marL="285750" lvl="1"/>
            <a:endParaRPr lang="en-US" sz="700" dirty="0">
              <a:solidFill>
                <a:srgbClr val="00B0F0"/>
              </a:solidFill>
            </a:endParaRPr>
          </a:p>
          <a:p>
            <a:pPr marL="285750" lvl="1"/>
            <a:endParaRPr lang="en-US" sz="700" dirty="0">
              <a:solidFill>
                <a:srgbClr val="00B0F0"/>
              </a:solidFill>
            </a:endParaRPr>
          </a:p>
          <a:p>
            <a:pPr marL="285750" lvl="1"/>
            <a:endParaRPr lang="en-US" sz="700" dirty="0">
              <a:solidFill>
                <a:srgbClr val="00B0F0"/>
              </a:solidFill>
            </a:endParaRPr>
          </a:p>
          <a:p>
            <a:pPr marL="285750" lvl="1"/>
            <a:r>
              <a:rPr lang="en-US" sz="1600" dirty="0">
                <a:solidFill>
                  <a:srgbClr val="00B0F0"/>
                </a:solidFill>
              </a:rPr>
              <a:t>Renewable Energy – Solar, wind, ROs</a:t>
            </a:r>
          </a:p>
          <a:p>
            <a:pPr marL="285750" lvl="1"/>
            <a:r>
              <a:rPr lang="en-US" sz="1600" dirty="0">
                <a:solidFill>
                  <a:srgbClr val="00B0F0"/>
                </a:solidFill>
              </a:rPr>
              <a:t>Participation in Gas Economy – LNG, PNG, CNG, CGD</a:t>
            </a:r>
          </a:p>
          <a:p>
            <a:pPr marL="285750" lvl="1"/>
            <a:r>
              <a:rPr lang="en-US" sz="1600" dirty="0">
                <a:solidFill>
                  <a:srgbClr val="00B0F0"/>
                </a:solidFill>
              </a:rPr>
              <a:t>SATAT – CBG under Indi-Green</a:t>
            </a:r>
          </a:p>
          <a:p>
            <a:pPr marL="285750" lvl="1"/>
            <a:r>
              <a:rPr lang="en-US" sz="1600" dirty="0">
                <a:solidFill>
                  <a:srgbClr val="00B0F0"/>
                </a:solidFill>
              </a:rPr>
              <a:t>Ethanol Blending in MS</a:t>
            </a:r>
          </a:p>
          <a:p>
            <a:pPr marL="285750" lvl="1"/>
            <a:r>
              <a:rPr lang="en-US" sz="1600" dirty="0">
                <a:solidFill>
                  <a:srgbClr val="00B0F0"/>
                </a:solidFill>
              </a:rPr>
              <a:t>Electric mobility – Charging/ swapping facilities at ROs</a:t>
            </a:r>
          </a:p>
          <a:p>
            <a:pPr marL="285750" lvl="1"/>
            <a:r>
              <a:rPr lang="en-US" sz="1600" dirty="0">
                <a:solidFill>
                  <a:srgbClr val="00B0F0"/>
                </a:solidFill>
              </a:rPr>
              <a:t>Green Hydrogen Plants at Mathura &amp; Panipat</a:t>
            </a:r>
          </a:p>
          <a:p>
            <a:pPr marL="285750" lvl="1"/>
            <a:r>
              <a:rPr lang="en-US" sz="1600" dirty="0">
                <a:solidFill>
                  <a:srgbClr val="00B0F0"/>
                </a:solidFill>
              </a:rPr>
              <a:t>EPR projects for Lubes &amp; Polymer</a:t>
            </a:r>
          </a:p>
          <a:p>
            <a:pPr marL="285750" lvl="1"/>
            <a:r>
              <a:rPr lang="en-US" sz="1600" dirty="0">
                <a:solidFill>
                  <a:srgbClr val="00B0F0"/>
                </a:solidFill>
              </a:rPr>
              <a:t>Waste to value (Gas/ Power/ Biofuels)</a:t>
            </a:r>
          </a:p>
          <a:p>
            <a:pPr marL="285750" lvl="1"/>
            <a:r>
              <a:rPr lang="en-US" sz="1600" dirty="0">
                <a:solidFill>
                  <a:srgbClr val="00B0F0"/>
                </a:solidFill>
              </a:rPr>
              <a:t>Carbon sequestration – Biological/ CCUS</a:t>
            </a:r>
          </a:p>
          <a:p>
            <a:pPr marL="285750" lvl="1"/>
            <a:r>
              <a:rPr lang="en-US" sz="1600" dirty="0">
                <a:solidFill>
                  <a:srgbClr val="00B0F0"/>
                </a:solidFill>
              </a:rPr>
              <a:t>Recycling &amp; Rain Water Harvesting</a:t>
            </a:r>
          </a:p>
          <a:p>
            <a:pPr marL="285750" lvl="1"/>
            <a:endParaRPr lang="en-US" sz="700" dirty="0">
              <a:solidFill>
                <a:srgbClr val="00B0F0"/>
              </a:solidFill>
            </a:endParaRPr>
          </a:p>
          <a:p>
            <a:pPr marL="285750" lvl="1"/>
            <a:endParaRPr lang="en-US" sz="700" dirty="0">
              <a:solidFill>
                <a:srgbClr val="00B0F0"/>
              </a:solidFill>
            </a:endParaRPr>
          </a:p>
          <a:p>
            <a:pPr marL="285750" lvl="1"/>
            <a:endParaRPr lang="en-US" sz="700" dirty="0">
              <a:solidFill>
                <a:srgbClr val="00B0F0"/>
              </a:solidFill>
            </a:endParaRPr>
          </a:p>
          <a:p>
            <a:pPr lvl="1"/>
            <a:endParaRPr lang="en-US" sz="700" dirty="0"/>
          </a:p>
          <a:p>
            <a:endParaRPr lang="en-US" sz="700" dirty="0">
              <a:solidFill>
                <a:srgbClr val="00B0F0"/>
              </a:solidFill>
            </a:endParaRPr>
          </a:p>
          <a:p>
            <a:endParaRPr lang="en-US" sz="700" dirty="0">
              <a:solidFill>
                <a:srgbClr val="00B0F0"/>
              </a:solidFill>
            </a:endParaRPr>
          </a:p>
          <a:p>
            <a:endParaRPr lang="en-IN" sz="700" dirty="0">
              <a:solidFill>
                <a:srgbClr val="00B0F0"/>
              </a:solidFill>
            </a:endParaRPr>
          </a:p>
        </p:txBody>
      </p:sp>
    </p:spTree>
    <p:extLst>
      <p:ext uri="{BB962C8B-B14F-4D97-AF65-F5344CB8AC3E}">
        <p14:creationId xmlns:p14="http://schemas.microsoft.com/office/powerpoint/2010/main" val="102187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0152-16F9-4477-BFAB-F0401D0D18AD}"/>
              </a:ext>
            </a:extLst>
          </p:cNvPr>
          <p:cNvSpPr>
            <a:spLocks noGrp="1"/>
          </p:cNvSpPr>
          <p:nvPr>
            <p:ph type="title"/>
          </p:nvPr>
        </p:nvSpPr>
        <p:spPr>
          <a:xfrm>
            <a:off x="684212" y="485244"/>
            <a:ext cx="8534400" cy="1507067"/>
          </a:xfrm>
        </p:spPr>
        <p:txBody>
          <a:bodyPr>
            <a:normAutofit/>
          </a:bodyPr>
          <a:lstStyle/>
          <a:p>
            <a:r>
              <a:rPr lang="en-US" b="1" dirty="0">
                <a:solidFill>
                  <a:srgbClr val="CC99FF"/>
                </a:solidFill>
              </a:rPr>
              <a:t>Overview </a:t>
            </a:r>
            <a:endParaRPr lang="en-IN" b="1" dirty="0">
              <a:solidFill>
                <a:srgbClr val="CC99FF"/>
              </a:solidFill>
            </a:endParaRPr>
          </a:p>
        </p:txBody>
      </p:sp>
      <p:sp>
        <p:nvSpPr>
          <p:cNvPr id="3" name="Content Placeholder 2">
            <a:extLst>
              <a:ext uri="{FF2B5EF4-FFF2-40B4-BE49-F238E27FC236}">
                <a16:creationId xmlns:a16="http://schemas.microsoft.com/office/drawing/2014/main" id="{B35E3989-CA62-47F1-8529-6CE989EFAA44}"/>
              </a:ext>
            </a:extLst>
          </p:cNvPr>
          <p:cNvSpPr>
            <a:spLocks noGrp="1"/>
          </p:cNvSpPr>
          <p:nvPr>
            <p:ph idx="1"/>
          </p:nvPr>
        </p:nvSpPr>
        <p:spPr>
          <a:xfrm>
            <a:off x="684212" y="2068511"/>
            <a:ext cx="8534400" cy="3615267"/>
          </a:xfrm>
        </p:spPr>
        <p:txBody>
          <a:bodyPr>
            <a:normAutofit fontScale="70000" lnSpcReduction="20000"/>
          </a:bodyPr>
          <a:lstStyle/>
          <a:p>
            <a:r>
              <a:rPr lang="en-US" dirty="0">
                <a:solidFill>
                  <a:srgbClr val="00B0F0"/>
                </a:solidFill>
              </a:rPr>
              <a:t>Climate Change &amp; Global Warming</a:t>
            </a:r>
          </a:p>
          <a:p>
            <a:r>
              <a:rPr lang="en-US" dirty="0">
                <a:solidFill>
                  <a:srgbClr val="00B0F0"/>
                </a:solidFill>
              </a:rPr>
              <a:t>Greenhouse Gases (GHGs)</a:t>
            </a:r>
          </a:p>
          <a:p>
            <a:r>
              <a:rPr lang="en-US" dirty="0">
                <a:solidFill>
                  <a:srgbClr val="00B0F0"/>
                </a:solidFill>
              </a:rPr>
              <a:t>Categorization of GHGs</a:t>
            </a:r>
          </a:p>
          <a:p>
            <a:r>
              <a:rPr lang="en-US" dirty="0">
                <a:solidFill>
                  <a:srgbClr val="00B0F0"/>
                </a:solidFill>
              </a:rPr>
              <a:t>COP-26 : India’s commitments </a:t>
            </a:r>
          </a:p>
          <a:p>
            <a:r>
              <a:rPr lang="en-US" dirty="0">
                <a:solidFill>
                  <a:srgbClr val="00B0F0"/>
                </a:solidFill>
              </a:rPr>
              <a:t>Supply Chain &amp; its Scope </a:t>
            </a:r>
          </a:p>
          <a:p>
            <a:r>
              <a:rPr lang="en-US" dirty="0">
                <a:solidFill>
                  <a:srgbClr val="00B0F0"/>
                </a:solidFill>
              </a:rPr>
              <a:t>Greening the Supply Chain </a:t>
            </a:r>
          </a:p>
          <a:p>
            <a:r>
              <a:rPr lang="en-US" dirty="0">
                <a:solidFill>
                  <a:srgbClr val="00B0F0"/>
                </a:solidFill>
              </a:rPr>
              <a:t>Waste Hierarchy</a:t>
            </a:r>
          </a:p>
          <a:p>
            <a:r>
              <a:rPr lang="en-US" dirty="0">
                <a:solidFill>
                  <a:srgbClr val="00B0F0"/>
                </a:solidFill>
              </a:rPr>
              <a:t>Actionable Areas</a:t>
            </a:r>
          </a:p>
          <a:p>
            <a:r>
              <a:rPr lang="en-US" dirty="0">
                <a:solidFill>
                  <a:srgbClr val="00B0F0"/>
                </a:solidFill>
              </a:rPr>
              <a:t>Emission &amp; Offset</a:t>
            </a:r>
          </a:p>
          <a:p>
            <a:r>
              <a:rPr lang="en-US" dirty="0">
                <a:solidFill>
                  <a:srgbClr val="00B0F0"/>
                </a:solidFill>
              </a:rPr>
              <a:t>Transportation – Modes &amp; Emissions</a:t>
            </a:r>
          </a:p>
          <a:p>
            <a:r>
              <a:rPr lang="en-US" dirty="0">
                <a:solidFill>
                  <a:srgbClr val="00B0F0"/>
                </a:solidFill>
              </a:rPr>
              <a:t>Best Practices</a:t>
            </a:r>
          </a:p>
          <a:p>
            <a:r>
              <a:rPr lang="en-US" dirty="0">
                <a:solidFill>
                  <a:srgbClr val="00B0F0"/>
                </a:solidFill>
              </a:rPr>
              <a:t>Summing Up</a:t>
            </a:r>
          </a:p>
          <a:p>
            <a:endParaRPr lang="en-IN" dirty="0">
              <a:solidFill>
                <a:schemeClr val="tx1"/>
              </a:solidFill>
            </a:endParaRPr>
          </a:p>
        </p:txBody>
      </p:sp>
    </p:spTree>
    <p:extLst>
      <p:ext uri="{BB962C8B-B14F-4D97-AF65-F5344CB8AC3E}">
        <p14:creationId xmlns:p14="http://schemas.microsoft.com/office/powerpoint/2010/main" val="938504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0152-16F9-4477-BFAB-F0401D0D18AD}"/>
              </a:ext>
            </a:extLst>
          </p:cNvPr>
          <p:cNvSpPr>
            <a:spLocks noGrp="1"/>
          </p:cNvSpPr>
          <p:nvPr>
            <p:ph type="title"/>
          </p:nvPr>
        </p:nvSpPr>
        <p:spPr>
          <a:xfrm>
            <a:off x="684211" y="485244"/>
            <a:ext cx="9786783" cy="1507067"/>
          </a:xfrm>
        </p:spPr>
        <p:txBody>
          <a:bodyPr>
            <a:normAutofit/>
          </a:bodyPr>
          <a:lstStyle/>
          <a:p>
            <a:r>
              <a:rPr lang="en-US" b="1" dirty="0">
                <a:solidFill>
                  <a:srgbClr val="CC99FF"/>
                </a:solidFill>
              </a:rPr>
              <a:t>Best Practices – Supply chain industry</a:t>
            </a:r>
          </a:p>
        </p:txBody>
      </p:sp>
      <p:sp>
        <p:nvSpPr>
          <p:cNvPr id="3" name="Content Placeholder 2">
            <a:extLst>
              <a:ext uri="{FF2B5EF4-FFF2-40B4-BE49-F238E27FC236}">
                <a16:creationId xmlns:a16="http://schemas.microsoft.com/office/drawing/2014/main" id="{B35E3989-CA62-47F1-8529-6CE989EFAA44}"/>
              </a:ext>
            </a:extLst>
          </p:cNvPr>
          <p:cNvSpPr>
            <a:spLocks noGrp="1"/>
          </p:cNvSpPr>
          <p:nvPr>
            <p:ph idx="1"/>
          </p:nvPr>
        </p:nvSpPr>
        <p:spPr>
          <a:xfrm>
            <a:off x="684212" y="2068511"/>
            <a:ext cx="9519154" cy="4020055"/>
          </a:xfrm>
        </p:spPr>
        <p:txBody>
          <a:bodyPr>
            <a:normAutofit lnSpcReduction="10000"/>
          </a:bodyPr>
          <a:lstStyle/>
          <a:p>
            <a:endParaRPr lang="en-US" sz="700" dirty="0">
              <a:solidFill>
                <a:srgbClr val="00B0F0"/>
              </a:solidFill>
            </a:endParaRPr>
          </a:p>
          <a:p>
            <a:pPr lvl="1"/>
            <a:r>
              <a:rPr lang="en-US" sz="1600" dirty="0">
                <a:solidFill>
                  <a:srgbClr val="00B0F0"/>
                </a:solidFill>
              </a:rPr>
              <a:t>Modal Transition from road to rail </a:t>
            </a:r>
          </a:p>
          <a:p>
            <a:pPr lvl="1"/>
            <a:r>
              <a:rPr lang="en-US" sz="1600" dirty="0">
                <a:solidFill>
                  <a:srgbClr val="00B0F0"/>
                </a:solidFill>
              </a:rPr>
              <a:t>Truck generators to electric power </a:t>
            </a:r>
          </a:p>
          <a:p>
            <a:pPr lvl="1"/>
            <a:r>
              <a:rPr lang="en-US" sz="1600" dirty="0">
                <a:solidFill>
                  <a:srgbClr val="00B0F0"/>
                </a:solidFill>
              </a:rPr>
              <a:t>Cardboard crates to reusable plastic </a:t>
            </a:r>
          </a:p>
          <a:p>
            <a:pPr lvl="1"/>
            <a:r>
              <a:rPr lang="en-US" sz="1600" dirty="0">
                <a:solidFill>
                  <a:srgbClr val="00B0F0"/>
                </a:solidFill>
              </a:rPr>
              <a:t>Sustainability 360, engaging associates, suppliers, communities and customers on environmental footprint, material conservation and packaging improvements </a:t>
            </a:r>
          </a:p>
          <a:p>
            <a:pPr lvl="1"/>
            <a:r>
              <a:rPr lang="en-US" sz="1600" dirty="0">
                <a:solidFill>
                  <a:srgbClr val="00B0F0"/>
                </a:solidFill>
              </a:rPr>
              <a:t>Increase use of recovered material in vehicle production </a:t>
            </a:r>
          </a:p>
          <a:p>
            <a:pPr lvl="1"/>
            <a:r>
              <a:rPr lang="en-US" sz="1600" dirty="0">
                <a:solidFill>
                  <a:srgbClr val="00B0F0"/>
                </a:solidFill>
              </a:rPr>
              <a:t>Recycling guidelines to worldwide suppliers and engineers </a:t>
            </a:r>
          </a:p>
          <a:p>
            <a:pPr lvl="1"/>
            <a:r>
              <a:rPr lang="en-US" sz="1600" dirty="0">
                <a:solidFill>
                  <a:srgbClr val="00B0F0"/>
                </a:solidFill>
              </a:rPr>
              <a:t>Design innovation for use of recycled material</a:t>
            </a:r>
          </a:p>
          <a:p>
            <a:pPr lvl="1"/>
            <a:r>
              <a:rPr lang="en-US" sz="1600" dirty="0">
                <a:solidFill>
                  <a:srgbClr val="00B0F0"/>
                </a:solidFill>
              </a:rPr>
              <a:t>Major purchaser of renewable energy </a:t>
            </a:r>
          </a:p>
          <a:p>
            <a:pPr lvl="1"/>
            <a:r>
              <a:rPr lang="en-US" sz="1600" dirty="0">
                <a:solidFill>
                  <a:srgbClr val="00B0F0"/>
                </a:solidFill>
              </a:rPr>
              <a:t>Deploying wide body plane to reduce fuel consumption</a:t>
            </a:r>
          </a:p>
          <a:p>
            <a:pPr lvl="1"/>
            <a:r>
              <a:rPr lang="en-US" sz="1600" dirty="0">
                <a:solidFill>
                  <a:srgbClr val="00B0F0"/>
                </a:solidFill>
              </a:rPr>
              <a:t>70% recycled fiber used in packaging </a:t>
            </a:r>
          </a:p>
          <a:p>
            <a:endParaRPr lang="en-US" sz="600" dirty="0">
              <a:solidFill>
                <a:schemeClr val="tx1"/>
              </a:solidFill>
            </a:endParaRPr>
          </a:p>
          <a:p>
            <a:endParaRPr lang="en-US" sz="600" dirty="0">
              <a:solidFill>
                <a:schemeClr val="tx1"/>
              </a:solidFill>
            </a:endParaRPr>
          </a:p>
          <a:p>
            <a:endParaRPr lang="en-IN" sz="600" dirty="0">
              <a:solidFill>
                <a:schemeClr val="tx1"/>
              </a:solidFill>
            </a:endParaRPr>
          </a:p>
        </p:txBody>
      </p:sp>
    </p:spTree>
    <p:extLst>
      <p:ext uri="{BB962C8B-B14F-4D97-AF65-F5344CB8AC3E}">
        <p14:creationId xmlns:p14="http://schemas.microsoft.com/office/powerpoint/2010/main" val="1290623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0152-16F9-4477-BFAB-F0401D0D18AD}"/>
              </a:ext>
            </a:extLst>
          </p:cNvPr>
          <p:cNvSpPr>
            <a:spLocks noGrp="1"/>
          </p:cNvSpPr>
          <p:nvPr>
            <p:ph type="title"/>
          </p:nvPr>
        </p:nvSpPr>
        <p:spPr>
          <a:xfrm>
            <a:off x="684212" y="485244"/>
            <a:ext cx="8534400" cy="1507067"/>
          </a:xfrm>
        </p:spPr>
        <p:txBody>
          <a:bodyPr>
            <a:normAutofit/>
          </a:bodyPr>
          <a:lstStyle/>
          <a:p>
            <a:r>
              <a:rPr lang="en-US" b="1" dirty="0">
                <a:solidFill>
                  <a:srgbClr val="CC99FF"/>
                </a:solidFill>
              </a:rPr>
              <a:t>Summing Up</a:t>
            </a:r>
          </a:p>
        </p:txBody>
      </p:sp>
      <p:sp>
        <p:nvSpPr>
          <p:cNvPr id="3" name="Content Placeholder 2">
            <a:extLst>
              <a:ext uri="{FF2B5EF4-FFF2-40B4-BE49-F238E27FC236}">
                <a16:creationId xmlns:a16="http://schemas.microsoft.com/office/drawing/2014/main" id="{B35E3989-CA62-47F1-8529-6CE989EFAA44}"/>
              </a:ext>
            </a:extLst>
          </p:cNvPr>
          <p:cNvSpPr>
            <a:spLocks noGrp="1"/>
          </p:cNvSpPr>
          <p:nvPr>
            <p:ph idx="1"/>
          </p:nvPr>
        </p:nvSpPr>
        <p:spPr>
          <a:xfrm>
            <a:off x="684212" y="2068511"/>
            <a:ext cx="8534400" cy="3615267"/>
          </a:xfrm>
        </p:spPr>
        <p:txBody>
          <a:bodyPr>
            <a:normAutofit fontScale="92500" lnSpcReduction="10000"/>
          </a:bodyPr>
          <a:lstStyle/>
          <a:p>
            <a:r>
              <a:rPr lang="en-US" sz="1700" dirty="0">
                <a:solidFill>
                  <a:srgbClr val="00B0F0"/>
                </a:solidFill>
              </a:rPr>
              <a:t>Supply chain and sustainability are integral to our existence </a:t>
            </a:r>
          </a:p>
          <a:p>
            <a:r>
              <a:rPr lang="en-US" sz="1700" dirty="0">
                <a:solidFill>
                  <a:srgbClr val="00B0F0"/>
                </a:solidFill>
              </a:rPr>
              <a:t>Climate change and global warming have reached an alarming trend </a:t>
            </a:r>
          </a:p>
          <a:p>
            <a:r>
              <a:rPr lang="en-US" sz="1700" dirty="0">
                <a:solidFill>
                  <a:srgbClr val="00B0F0"/>
                </a:solidFill>
              </a:rPr>
              <a:t>Tremendous scope to control GHG emission through efficient and green supply chain </a:t>
            </a:r>
          </a:p>
          <a:p>
            <a:r>
              <a:rPr lang="en-US" sz="1700" dirty="0">
                <a:solidFill>
                  <a:srgbClr val="00B0F0"/>
                </a:solidFill>
              </a:rPr>
              <a:t>360 deg. actionable areas in terms of elements of chain, players involved and dimensions of activities </a:t>
            </a:r>
          </a:p>
          <a:p>
            <a:r>
              <a:rPr lang="en-US" sz="1700" dirty="0">
                <a:solidFill>
                  <a:srgbClr val="00B0F0"/>
                </a:solidFill>
              </a:rPr>
              <a:t>Inbound logistics, warehousing and transportation have maximum potential for greening the supply chain</a:t>
            </a:r>
          </a:p>
          <a:p>
            <a:r>
              <a:rPr lang="en-US" sz="1700" dirty="0">
                <a:solidFill>
                  <a:srgbClr val="00B0F0"/>
                </a:solidFill>
              </a:rPr>
              <a:t>Judicial discretion on multimodal logistics and modal optimization </a:t>
            </a:r>
          </a:p>
          <a:p>
            <a:r>
              <a:rPr lang="en-US" sz="1700" dirty="0">
                <a:solidFill>
                  <a:srgbClr val="00B0F0"/>
                </a:solidFill>
              </a:rPr>
              <a:t>Efficient use of virtual / digital platform, optimize travel/ physical meets</a:t>
            </a:r>
          </a:p>
          <a:p>
            <a:r>
              <a:rPr lang="en-US" sz="1700" dirty="0">
                <a:solidFill>
                  <a:srgbClr val="00B0F0"/>
                </a:solidFill>
              </a:rPr>
              <a:t>Need for changed mindset, receptive outlook and go getter attitude.</a:t>
            </a:r>
          </a:p>
          <a:p>
            <a:endParaRPr lang="en-IN" dirty="0">
              <a:solidFill>
                <a:schemeClr val="tx1"/>
              </a:solidFill>
            </a:endParaRPr>
          </a:p>
        </p:txBody>
      </p:sp>
      <p:sp>
        <p:nvSpPr>
          <p:cNvPr id="4" name="TextBox 3">
            <a:extLst>
              <a:ext uri="{FF2B5EF4-FFF2-40B4-BE49-F238E27FC236}">
                <a16:creationId xmlns:a16="http://schemas.microsoft.com/office/drawing/2014/main" id="{5AA8398B-789F-4A42-A39F-21463C1A9747}"/>
              </a:ext>
            </a:extLst>
          </p:cNvPr>
          <p:cNvSpPr txBox="1"/>
          <p:nvPr/>
        </p:nvSpPr>
        <p:spPr>
          <a:xfrm>
            <a:off x="9827673" y="5329835"/>
            <a:ext cx="2545080" cy="707886"/>
          </a:xfrm>
          <a:prstGeom prst="rect">
            <a:avLst/>
          </a:prstGeom>
          <a:noFill/>
        </p:spPr>
        <p:txBody>
          <a:bodyPr wrap="square" rtlCol="0">
            <a:spAutoFit/>
          </a:bodyPr>
          <a:lstStyle/>
          <a:p>
            <a:pPr algn="ctr"/>
            <a:r>
              <a:rPr lang="en-US" sz="4000" b="1" i="1" dirty="0">
                <a:solidFill>
                  <a:srgbClr val="FF0000"/>
                </a:solidFill>
                <a:effectLst>
                  <a:outerShdw blurRad="38100" dist="38100" dir="2700000" algn="tl">
                    <a:srgbClr val="000000">
                      <a:alpha val="43137"/>
                    </a:srgbClr>
                  </a:outerShdw>
                </a:effectLst>
              </a:rPr>
              <a:t>Thanks</a:t>
            </a:r>
            <a:endParaRPr lang="en-IN" sz="4000" b="1" i="1" dirty="0">
              <a:solidFill>
                <a:srgbClr val="FF0000"/>
              </a:solidFill>
              <a:effectLst>
                <a:outerShdw blurRad="38100" dist="38100" dir="2700000" algn="tl">
                  <a:srgbClr val="000000">
                    <a:alpha val="43137"/>
                  </a:srgbClr>
                </a:outerShdw>
              </a:effectLst>
            </a:endParaRPr>
          </a:p>
        </p:txBody>
      </p:sp>
      <p:pic>
        <p:nvPicPr>
          <p:cNvPr id="5" name="Content Placeholder 1">
            <a:extLst>
              <a:ext uri="{FF2B5EF4-FFF2-40B4-BE49-F238E27FC236}">
                <a16:creationId xmlns:a16="http://schemas.microsoft.com/office/drawing/2014/main" id="{0CEA2840-83EA-4B73-B78D-D3D826D88C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40902" y="6322964"/>
            <a:ext cx="1251098" cy="535036"/>
          </a:xfrm>
          <a:prstGeom prst="rect">
            <a:avLst/>
          </a:prstGeom>
        </p:spPr>
      </p:pic>
      <p:pic>
        <p:nvPicPr>
          <p:cNvPr id="6" name="Picture 5">
            <a:extLst>
              <a:ext uri="{FF2B5EF4-FFF2-40B4-BE49-F238E27FC236}">
                <a16:creationId xmlns:a16="http://schemas.microsoft.com/office/drawing/2014/main" id="{5C9A5816-B643-4D59-97C2-1EDD6B1ACB7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74125"/>
            <a:ext cx="684212" cy="678582"/>
          </a:xfrm>
          <a:prstGeom prst="rect">
            <a:avLst/>
          </a:prstGeom>
        </p:spPr>
      </p:pic>
    </p:spTree>
    <p:extLst>
      <p:ext uri="{BB962C8B-B14F-4D97-AF65-F5344CB8AC3E}">
        <p14:creationId xmlns:p14="http://schemas.microsoft.com/office/powerpoint/2010/main" val="140598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0152-16F9-4477-BFAB-F0401D0D18AD}"/>
              </a:ext>
            </a:extLst>
          </p:cNvPr>
          <p:cNvSpPr>
            <a:spLocks noGrp="1"/>
          </p:cNvSpPr>
          <p:nvPr>
            <p:ph type="title"/>
          </p:nvPr>
        </p:nvSpPr>
        <p:spPr>
          <a:xfrm>
            <a:off x="684212" y="485244"/>
            <a:ext cx="9342290" cy="1507067"/>
          </a:xfrm>
        </p:spPr>
        <p:txBody>
          <a:bodyPr>
            <a:normAutofit/>
          </a:bodyPr>
          <a:lstStyle/>
          <a:p>
            <a:r>
              <a:rPr lang="en-US" b="1" dirty="0">
                <a:solidFill>
                  <a:srgbClr val="CC99FF"/>
                </a:solidFill>
              </a:rPr>
              <a:t>Climate Change &amp; Global Warming</a:t>
            </a:r>
            <a:endParaRPr lang="en-IN" b="1" dirty="0">
              <a:solidFill>
                <a:srgbClr val="CC99FF"/>
              </a:solidFill>
            </a:endParaRPr>
          </a:p>
        </p:txBody>
      </p:sp>
      <p:sp>
        <p:nvSpPr>
          <p:cNvPr id="3" name="Content Placeholder 2">
            <a:extLst>
              <a:ext uri="{FF2B5EF4-FFF2-40B4-BE49-F238E27FC236}">
                <a16:creationId xmlns:a16="http://schemas.microsoft.com/office/drawing/2014/main" id="{B35E3989-CA62-47F1-8529-6CE989EFAA44}"/>
              </a:ext>
            </a:extLst>
          </p:cNvPr>
          <p:cNvSpPr>
            <a:spLocks noGrp="1"/>
          </p:cNvSpPr>
          <p:nvPr>
            <p:ph idx="1"/>
          </p:nvPr>
        </p:nvSpPr>
        <p:spPr>
          <a:xfrm>
            <a:off x="684212" y="2068511"/>
            <a:ext cx="8534400" cy="3615267"/>
          </a:xfrm>
        </p:spPr>
        <p:txBody>
          <a:bodyPr>
            <a:normAutofit fontScale="62500" lnSpcReduction="20000"/>
          </a:bodyPr>
          <a:lstStyle/>
          <a:p>
            <a:r>
              <a:rPr lang="en-US" sz="2300" dirty="0">
                <a:solidFill>
                  <a:srgbClr val="00B0F0"/>
                </a:solidFill>
              </a:rPr>
              <a:t>India the 3rd largest emitter of GHGs </a:t>
            </a:r>
          </a:p>
          <a:p>
            <a:r>
              <a:rPr lang="en-US" sz="2300" dirty="0">
                <a:solidFill>
                  <a:srgbClr val="00B0F0"/>
                </a:solidFill>
              </a:rPr>
              <a:t>Frequency and intensity of natural  calamities on rise</a:t>
            </a:r>
          </a:p>
          <a:p>
            <a:pPr lvl="1"/>
            <a:r>
              <a:rPr lang="en-US" sz="2300" dirty="0">
                <a:solidFill>
                  <a:srgbClr val="00B0F0"/>
                </a:solidFill>
              </a:rPr>
              <a:t>Cyclones, floods, Tsunami, forest fires, soil erosion, water stressing, changing weather pattern</a:t>
            </a:r>
          </a:p>
          <a:p>
            <a:r>
              <a:rPr lang="en-US" sz="2300" dirty="0">
                <a:solidFill>
                  <a:srgbClr val="00B0F0"/>
                </a:solidFill>
              </a:rPr>
              <a:t>Increasing population, ambitious lifestyle, ever increasing needs and lax attitude towards environment </a:t>
            </a:r>
          </a:p>
          <a:p>
            <a:r>
              <a:rPr lang="en-US" sz="2300" dirty="0">
                <a:solidFill>
                  <a:srgbClr val="00B0F0"/>
                </a:solidFill>
              </a:rPr>
              <a:t>Over exploitation of natural resources </a:t>
            </a:r>
          </a:p>
          <a:p>
            <a:r>
              <a:rPr lang="en-US" sz="2300" dirty="0">
                <a:solidFill>
                  <a:srgbClr val="00B0F0"/>
                </a:solidFill>
              </a:rPr>
              <a:t>World already warmed up by 1.1 deg. C over pre-industrial era </a:t>
            </a:r>
          </a:p>
          <a:p>
            <a:r>
              <a:rPr lang="en-US" sz="2300" dirty="0">
                <a:solidFill>
                  <a:srgbClr val="00B0F0"/>
                </a:solidFill>
              </a:rPr>
              <a:t>Firm actions identified by UNFCCC at COP-21 (Paris) and COP-26 (Glasgow, UK) </a:t>
            </a:r>
          </a:p>
          <a:p>
            <a:r>
              <a:rPr lang="en-US" sz="2300" dirty="0">
                <a:solidFill>
                  <a:srgbClr val="00B0F0"/>
                </a:solidFill>
              </a:rPr>
              <a:t>Human beings responsible for much of the global warming</a:t>
            </a:r>
          </a:p>
          <a:p>
            <a:endParaRPr lang="en-US" dirty="0">
              <a:solidFill>
                <a:schemeClr val="tx1"/>
              </a:solidFill>
            </a:endParaRPr>
          </a:p>
          <a:p>
            <a:pPr marL="0" indent="0">
              <a:buNone/>
            </a:pPr>
            <a:r>
              <a:rPr lang="en-US" sz="2300" b="1" i="1" dirty="0">
                <a:solidFill>
                  <a:schemeClr val="accent6">
                    <a:lumMod val="60000"/>
                    <a:lumOff val="40000"/>
                  </a:schemeClr>
                </a:solidFill>
                <a:effectLst>
                  <a:outerShdw blurRad="38100" dist="38100" dir="2700000" algn="tl">
                    <a:srgbClr val="000000">
                      <a:alpha val="43137"/>
                    </a:srgbClr>
                  </a:outerShdw>
                </a:effectLst>
              </a:rPr>
              <a:t>Sustainability is about meeting the needs of present without compromising ability of future generation to meet their needs</a:t>
            </a:r>
          </a:p>
          <a:p>
            <a:endParaRPr lang="en-IN" dirty="0">
              <a:solidFill>
                <a:schemeClr val="tx1"/>
              </a:solidFill>
            </a:endParaRPr>
          </a:p>
        </p:txBody>
      </p:sp>
    </p:spTree>
    <p:extLst>
      <p:ext uri="{BB962C8B-B14F-4D97-AF65-F5344CB8AC3E}">
        <p14:creationId xmlns:p14="http://schemas.microsoft.com/office/powerpoint/2010/main" val="1459326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0152-16F9-4477-BFAB-F0401D0D18AD}"/>
              </a:ext>
            </a:extLst>
          </p:cNvPr>
          <p:cNvSpPr>
            <a:spLocks noGrp="1"/>
          </p:cNvSpPr>
          <p:nvPr>
            <p:ph type="title"/>
          </p:nvPr>
        </p:nvSpPr>
        <p:spPr>
          <a:xfrm>
            <a:off x="684212" y="485244"/>
            <a:ext cx="8534400" cy="1507067"/>
          </a:xfrm>
        </p:spPr>
        <p:txBody>
          <a:bodyPr>
            <a:normAutofit/>
          </a:bodyPr>
          <a:lstStyle/>
          <a:p>
            <a:r>
              <a:rPr lang="en-US" b="1" dirty="0">
                <a:solidFill>
                  <a:srgbClr val="CC99FF"/>
                </a:solidFill>
              </a:rPr>
              <a:t>Greenhouse Gases (GHG)</a:t>
            </a:r>
            <a:br>
              <a:rPr lang="en-US" b="1" dirty="0">
                <a:solidFill>
                  <a:srgbClr val="CC99FF"/>
                </a:solidFill>
              </a:rPr>
            </a:br>
            <a:r>
              <a:rPr lang="en-US" dirty="0"/>
              <a:t> </a:t>
            </a:r>
            <a:endParaRPr lang="en-IN" dirty="0"/>
          </a:p>
        </p:txBody>
      </p:sp>
      <p:sp>
        <p:nvSpPr>
          <p:cNvPr id="3" name="Content Placeholder 2">
            <a:extLst>
              <a:ext uri="{FF2B5EF4-FFF2-40B4-BE49-F238E27FC236}">
                <a16:creationId xmlns:a16="http://schemas.microsoft.com/office/drawing/2014/main" id="{B35E3989-CA62-47F1-8529-6CE989EFAA44}"/>
              </a:ext>
            </a:extLst>
          </p:cNvPr>
          <p:cNvSpPr>
            <a:spLocks noGrp="1"/>
          </p:cNvSpPr>
          <p:nvPr>
            <p:ph idx="1"/>
          </p:nvPr>
        </p:nvSpPr>
        <p:spPr>
          <a:xfrm>
            <a:off x="684212" y="2068511"/>
            <a:ext cx="8534400" cy="3615267"/>
          </a:xfrm>
        </p:spPr>
        <p:txBody>
          <a:bodyPr>
            <a:normAutofit fontScale="92500" lnSpcReduction="10000"/>
          </a:bodyPr>
          <a:lstStyle/>
          <a:p>
            <a:r>
              <a:rPr lang="en-US" sz="1800" dirty="0">
                <a:solidFill>
                  <a:srgbClr val="00B0F0"/>
                </a:solidFill>
              </a:rPr>
              <a:t>Compound gases that trap heat or long wave radiation in the atmosphere and make earth surface warmer</a:t>
            </a:r>
          </a:p>
          <a:p>
            <a:r>
              <a:rPr lang="en-US" sz="1800" dirty="0">
                <a:solidFill>
                  <a:srgbClr val="00B0F0"/>
                </a:solidFill>
              </a:rPr>
              <a:t>Accumulation of GHGs accelerated since industrial revolution </a:t>
            </a:r>
          </a:p>
          <a:p>
            <a:r>
              <a:rPr lang="en-US" sz="1800" dirty="0">
                <a:solidFill>
                  <a:srgbClr val="00B0F0"/>
                </a:solidFill>
              </a:rPr>
              <a:t>Causing global warming and climate change </a:t>
            </a:r>
          </a:p>
          <a:p>
            <a:r>
              <a:rPr lang="en-US" sz="1800" dirty="0">
                <a:solidFill>
                  <a:srgbClr val="00B0F0"/>
                </a:solidFill>
              </a:rPr>
              <a:t>GHGs are CO</a:t>
            </a:r>
            <a:r>
              <a:rPr lang="en-US" sz="1300" dirty="0">
                <a:solidFill>
                  <a:srgbClr val="00B0F0"/>
                </a:solidFill>
              </a:rPr>
              <a:t>2</a:t>
            </a:r>
            <a:r>
              <a:rPr lang="en-US" sz="1800" dirty="0">
                <a:solidFill>
                  <a:srgbClr val="00B0F0"/>
                </a:solidFill>
              </a:rPr>
              <a:t>, Methane, Nitrous Oxide, and Fluorinated Gases, CO</a:t>
            </a:r>
            <a:r>
              <a:rPr lang="en-US" sz="1300" dirty="0">
                <a:solidFill>
                  <a:srgbClr val="00B0F0"/>
                </a:solidFill>
              </a:rPr>
              <a:t>2</a:t>
            </a:r>
            <a:r>
              <a:rPr lang="en-US" sz="1800" dirty="0">
                <a:solidFill>
                  <a:srgbClr val="00B0F0"/>
                </a:solidFill>
              </a:rPr>
              <a:t> being 64.3 % </a:t>
            </a:r>
          </a:p>
          <a:p>
            <a:r>
              <a:rPr lang="en-US" sz="1800" dirty="0">
                <a:solidFill>
                  <a:srgbClr val="00B0F0"/>
                </a:solidFill>
              </a:rPr>
              <a:t>Human activities produced 45% increase in CO</a:t>
            </a:r>
            <a:r>
              <a:rPr lang="en-US" sz="1300" dirty="0">
                <a:solidFill>
                  <a:srgbClr val="00B0F0"/>
                </a:solidFill>
              </a:rPr>
              <a:t>2</a:t>
            </a:r>
            <a:r>
              <a:rPr lang="en-US" sz="1800" dirty="0">
                <a:solidFill>
                  <a:srgbClr val="00B0F0"/>
                </a:solidFill>
              </a:rPr>
              <a:t> concentration (from 250 to 415+ ppm) since pre-industrial era </a:t>
            </a:r>
          </a:p>
          <a:p>
            <a:r>
              <a:rPr lang="en-US" sz="1800" dirty="0">
                <a:solidFill>
                  <a:srgbClr val="00B0F0"/>
                </a:solidFill>
              </a:rPr>
              <a:t>Global warming potential of other GHGs much higher than that of CO</a:t>
            </a:r>
            <a:r>
              <a:rPr lang="en-US" sz="1300" dirty="0">
                <a:solidFill>
                  <a:srgbClr val="00B0F0"/>
                </a:solidFill>
              </a:rPr>
              <a:t>2</a:t>
            </a:r>
            <a:r>
              <a:rPr lang="en-US" sz="1800" dirty="0">
                <a:solidFill>
                  <a:srgbClr val="00B0F0"/>
                </a:solidFill>
              </a:rPr>
              <a:t> </a:t>
            </a:r>
          </a:p>
          <a:p>
            <a:r>
              <a:rPr lang="en-US" sz="1800" dirty="0">
                <a:solidFill>
                  <a:srgbClr val="00B0F0"/>
                </a:solidFill>
              </a:rPr>
              <a:t>GHG emission can be traced to transportation, industry, electricity generation, commercial and agriculture, transportation contributing to 26%</a:t>
            </a:r>
          </a:p>
          <a:p>
            <a:endParaRPr lang="en-US" dirty="0">
              <a:solidFill>
                <a:schemeClr val="tx1"/>
              </a:solidFill>
            </a:endParaRPr>
          </a:p>
          <a:p>
            <a:endParaRPr lang="en-IN" dirty="0">
              <a:solidFill>
                <a:schemeClr val="tx1"/>
              </a:solidFill>
            </a:endParaRPr>
          </a:p>
        </p:txBody>
      </p:sp>
    </p:spTree>
    <p:extLst>
      <p:ext uri="{BB962C8B-B14F-4D97-AF65-F5344CB8AC3E}">
        <p14:creationId xmlns:p14="http://schemas.microsoft.com/office/powerpoint/2010/main" val="1938445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environment.gov.au/system/files/styles/original-left/private/pages/951a352b-bc98-4c23-ac29-228e0c1d60c4/images/indicators.jpg?itok=r1EHO64X">
            <a:extLst>
              <a:ext uri="{FF2B5EF4-FFF2-40B4-BE49-F238E27FC236}">
                <a16:creationId xmlns:a16="http://schemas.microsoft.com/office/drawing/2014/main" id="{64B945C8-4C0A-45C9-97DC-48AFBE51B000}"/>
              </a:ext>
            </a:extLst>
          </p:cNvPr>
          <p:cNvPicPr>
            <a:picLocks noChangeAspect="1" noChangeArrowheads="1"/>
          </p:cNvPicPr>
          <p:nvPr/>
        </p:nvPicPr>
        <p:blipFill>
          <a:blip r:embed="rId2" cstate="email"/>
          <a:srcRect/>
          <a:stretch>
            <a:fillRect/>
          </a:stretch>
        </p:blipFill>
        <p:spPr bwMode="auto">
          <a:xfrm>
            <a:off x="2348065" y="989635"/>
            <a:ext cx="7148630" cy="5868365"/>
          </a:xfrm>
          <a:prstGeom prst="rect">
            <a:avLst/>
          </a:prstGeom>
          <a:noFill/>
        </p:spPr>
      </p:pic>
      <p:sp>
        <p:nvSpPr>
          <p:cNvPr id="3" name="Title 1">
            <a:extLst>
              <a:ext uri="{FF2B5EF4-FFF2-40B4-BE49-F238E27FC236}">
                <a16:creationId xmlns:a16="http://schemas.microsoft.com/office/drawing/2014/main" id="{7AB7B1CD-FE81-46E8-99DD-0D3E01C61F17}"/>
              </a:ext>
            </a:extLst>
          </p:cNvPr>
          <p:cNvSpPr txBox="1">
            <a:spLocks/>
          </p:cNvSpPr>
          <p:nvPr/>
        </p:nvSpPr>
        <p:spPr>
          <a:xfrm>
            <a:off x="1332394" y="236101"/>
            <a:ext cx="11295585" cy="1507067"/>
          </a:xfrm>
          <a:prstGeom prst="rect">
            <a:avLst/>
          </a:prstGeom>
        </p:spPr>
        <p:txBody>
          <a:bodyP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solidFill>
                  <a:srgbClr val="CC99FF"/>
                </a:solidFill>
              </a:rPr>
              <a:t>Multiple indicators – climate change</a:t>
            </a:r>
            <a:r>
              <a:rPr lang="en-US" dirty="0"/>
              <a:t> </a:t>
            </a:r>
            <a:endParaRPr lang="en-IN" dirty="0"/>
          </a:p>
        </p:txBody>
      </p:sp>
    </p:spTree>
    <p:extLst>
      <p:ext uri="{BB962C8B-B14F-4D97-AF65-F5344CB8AC3E}">
        <p14:creationId xmlns:p14="http://schemas.microsoft.com/office/powerpoint/2010/main" val="262351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82000">
              <a:srgbClr val="000066"/>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3F8250A-B5BC-48E8-9E34-320C6AB61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nip Diagonal Corner Rectangle 24">
            <a:extLst>
              <a:ext uri="{FF2B5EF4-FFF2-40B4-BE49-F238E27FC236}">
                <a16:creationId xmlns:a16="http://schemas.microsoft.com/office/drawing/2014/main" id="{A2829537-8D6E-4F27-8454-8F19BEA8C1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229" y="620722"/>
            <a:ext cx="10935543"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6" descr="0109">
            <a:extLst>
              <a:ext uri="{FF2B5EF4-FFF2-40B4-BE49-F238E27FC236}">
                <a16:creationId xmlns:a16="http://schemas.microsoft.com/office/drawing/2014/main" id="{09B18620-B6F8-43E6-AFDD-21A4AFC5A14B}"/>
              </a:ext>
            </a:extLst>
          </p:cNvPr>
          <p:cNvPicPr>
            <a:picLocks noChangeAspect="1" noChangeArrowheads="1"/>
          </p:cNvPicPr>
          <p:nvPr/>
        </p:nvPicPr>
        <p:blipFill rotWithShape="1">
          <a:blip r:embed="rId2" cstate="print"/>
          <a:srcRect r="2" b="25243"/>
          <a:stretch/>
        </p:blipFill>
        <p:spPr>
          <a:xfrm>
            <a:off x="792480" y="786117"/>
            <a:ext cx="10607040" cy="4956048"/>
          </a:xfrm>
          <a:custGeom>
            <a:avLst/>
            <a:gdLst/>
            <a:ahLst/>
            <a:cxnLst/>
            <a:rect l="l" t="t" r="r" b="b"/>
            <a:pathLst>
              <a:path w="10607040" h="4956048">
                <a:moveTo>
                  <a:pt x="497480" y="0"/>
                </a:moveTo>
                <a:lnTo>
                  <a:pt x="10607040" y="0"/>
                </a:lnTo>
                <a:lnTo>
                  <a:pt x="10607040" y="4485407"/>
                </a:lnTo>
                <a:lnTo>
                  <a:pt x="10131692" y="4956048"/>
                </a:lnTo>
                <a:lnTo>
                  <a:pt x="0" y="4956048"/>
                </a:lnTo>
                <a:lnTo>
                  <a:pt x="0" y="492554"/>
                </a:lnTo>
                <a:close/>
              </a:path>
            </a:pathLst>
          </a:custGeom>
          <a:noFill/>
        </p:spPr>
      </p:pic>
    </p:spTree>
    <p:extLst>
      <p:ext uri="{BB962C8B-B14F-4D97-AF65-F5344CB8AC3E}">
        <p14:creationId xmlns:p14="http://schemas.microsoft.com/office/powerpoint/2010/main" val="744520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2667D5-E29F-4CD4-8D4B-E1F6B8636267}"/>
              </a:ext>
            </a:extLst>
          </p:cNvPr>
          <p:cNvSpPr txBox="1"/>
          <p:nvPr/>
        </p:nvSpPr>
        <p:spPr>
          <a:xfrm>
            <a:off x="873760" y="284480"/>
            <a:ext cx="10688320" cy="461665"/>
          </a:xfrm>
          <a:prstGeom prst="rect">
            <a:avLst/>
          </a:prstGeom>
          <a:solidFill>
            <a:schemeClr val="accent1">
              <a:lumMod val="40000"/>
              <a:lumOff val="60000"/>
            </a:schemeClr>
          </a:solidFill>
        </p:spPr>
        <p:txBody>
          <a:bodyPr wrap="square" rtlCol="0">
            <a:spAutoFit/>
          </a:bodyPr>
          <a:lstStyle/>
          <a:p>
            <a:pPr algn="ctr"/>
            <a:r>
              <a:rPr lang="en-IN" sz="2400" b="1" dirty="0">
                <a:solidFill>
                  <a:schemeClr val="bg1"/>
                </a:solidFill>
                <a:latin typeface="Times New Roman" panose="02020603050405020304" pitchFamily="18" charset="0"/>
                <a:cs typeface="Times New Roman" panose="02020603050405020304" pitchFamily="18" charset="0"/>
              </a:rPr>
              <a:t>Categorisation of GHG Emissions</a:t>
            </a:r>
          </a:p>
        </p:txBody>
      </p:sp>
      <p:pic>
        <p:nvPicPr>
          <p:cNvPr id="3" name="Picture 2">
            <a:extLst>
              <a:ext uri="{FF2B5EF4-FFF2-40B4-BE49-F238E27FC236}">
                <a16:creationId xmlns:a16="http://schemas.microsoft.com/office/drawing/2014/main" id="{D18715DA-5178-4E4B-B9A6-6FA7248F1C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73870" y="142876"/>
            <a:ext cx="1027630" cy="1019174"/>
          </a:xfrm>
          <a:prstGeom prst="rect">
            <a:avLst/>
          </a:prstGeom>
        </p:spPr>
      </p:pic>
      <p:pic>
        <p:nvPicPr>
          <p:cNvPr id="18434" name="Picture 2">
            <a:extLst>
              <a:ext uri="{FF2B5EF4-FFF2-40B4-BE49-F238E27FC236}">
                <a16:creationId xmlns:a16="http://schemas.microsoft.com/office/drawing/2014/main" id="{E65A98BF-C8DC-4625-ADB1-60C31B9C567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5007" y="1424379"/>
            <a:ext cx="6390290" cy="511580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C212ECD3-538E-4A85-AC88-3405F6C6227B}"/>
              </a:ext>
            </a:extLst>
          </p:cNvPr>
          <p:cNvSpPr/>
          <p:nvPr/>
        </p:nvSpPr>
        <p:spPr>
          <a:xfrm>
            <a:off x="7104993" y="1424378"/>
            <a:ext cx="4896507" cy="4985980"/>
          </a:xfrm>
          <a:prstGeom prst="rect">
            <a:avLst/>
          </a:prstGeom>
          <a:solidFill>
            <a:schemeClr val="accent5">
              <a:lumMod val="20000"/>
              <a:lumOff val="80000"/>
            </a:schemeClr>
          </a:solidFill>
        </p:spPr>
        <p:txBody>
          <a:bodyPr wrap="square">
            <a:spAutoFit/>
          </a:bodyPr>
          <a:lstStyle/>
          <a:p>
            <a:pPr fontAlgn="base">
              <a:spcAft>
                <a:spcPts val="1200"/>
              </a:spcAft>
            </a:pPr>
            <a:r>
              <a:rPr lang="en-US" b="1" dirty="0">
                <a:solidFill>
                  <a:srgbClr val="003300"/>
                </a:solidFill>
                <a:latin typeface="Times New Roman" panose="02020603050405020304" pitchFamily="18" charset="0"/>
                <a:cs typeface="Times New Roman" panose="02020603050405020304" pitchFamily="18" charset="0"/>
              </a:rPr>
              <a:t>Scope 1 – All Direct Emissions</a:t>
            </a:r>
            <a:r>
              <a:rPr lang="en-US" dirty="0">
                <a:solidFill>
                  <a:srgbClr val="111111"/>
                </a:solidFill>
                <a:latin typeface="Times New Roman" panose="02020603050405020304" pitchFamily="18" charset="0"/>
                <a:cs typeface="Times New Roman" panose="02020603050405020304" pitchFamily="18" charset="0"/>
              </a:rPr>
              <a:t> from the activities of an organization or under their control. Including fuel combustion on site such as gas boilers, fleet vehicles and air-conditioning leaks.</a:t>
            </a:r>
          </a:p>
          <a:p>
            <a:pPr fontAlgn="base">
              <a:spcAft>
                <a:spcPts val="1200"/>
              </a:spcAft>
            </a:pPr>
            <a:r>
              <a:rPr lang="en-US" b="1" dirty="0">
                <a:solidFill>
                  <a:srgbClr val="003300"/>
                </a:solidFill>
                <a:latin typeface="Times New Roman" panose="02020603050405020304" pitchFamily="18" charset="0"/>
                <a:cs typeface="Times New Roman" panose="02020603050405020304" pitchFamily="18" charset="0"/>
              </a:rPr>
              <a:t>Scope 2 – Indirect Emissions</a:t>
            </a:r>
            <a:r>
              <a:rPr lang="en-US" dirty="0">
                <a:solidFill>
                  <a:srgbClr val="111111"/>
                </a:solidFill>
                <a:latin typeface="Times New Roman" panose="02020603050405020304" pitchFamily="18" charset="0"/>
                <a:cs typeface="Times New Roman" panose="02020603050405020304" pitchFamily="18" charset="0"/>
              </a:rPr>
              <a:t> from electricity purchased and used by the </a:t>
            </a:r>
            <a:r>
              <a:rPr lang="en-US" dirty="0" err="1">
                <a:solidFill>
                  <a:srgbClr val="111111"/>
                </a:solidFill>
                <a:latin typeface="Times New Roman" panose="02020603050405020304" pitchFamily="18" charset="0"/>
                <a:cs typeface="Times New Roman" panose="02020603050405020304" pitchFamily="18" charset="0"/>
              </a:rPr>
              <a:t>organisation</a:t>
            </a:r>
            <a:r>
              <a:rPr lang="en-US" dirty="0">
                <a:solidFill>
                  <a:srgbClr val="111111"/>
                </a:solidFill>
                <a:latin typeface="Times New Roman" panose="02020603050405020304" pitchFamily="18" charset="0"/>
                <a:cs typeface="Times New Roman" panose="02020603050405020304" pitchFamily="18" charset="0"/>
              </a:rPr>
              <a:t>. Emissions are created during the production of the energy and eventually used by the organisation.</a:t>
            </a:r>
          </a:p>
          <a:p>
            <a:pPr fontAlgn="base">
              <a:spcAft>
                <a:spcPts val="1200"/>
              </a:spcAft>
            </a:pPr>
            <a:r>
              <a:rPr lang="en-US" b="1" dirty="0">
                <a:solidFill>
                  <a:srgbClr val="003300"/>
                </a:solidFill>
                <a:latin typeface="Times New Roman" panose="02020603050405020304" pitchFamily="18" charset="0"/>
                <a:cs typeface="Times New Roman" panose="02020603050405020304" pitchFamily="18" charset="0"/>
              </a:rPr>
              <a:t>Scope 3 – All Other Indirect Emissions</a:t>
            </a:r>
            <a:r>
              <a:rPr lang="en-US" dirty="0">
                <a:solidFill>
                  <a:srgbClr val="111111"/>
                </a:solidFill>
                <a:latin typeface="Times New Roman" panose="02020603050405020304" pitchFamily="18" charset="0"/>
                <a:cs typeface="Times New Roman" panose="02020603050405020304" pitchFamily="18" charset="0"/>
              </a:rPr>
              <a:t> from activities of the organisation, occurring from sources that they do not own or control. These are usually the greatest share of the carbon footprint, covering emissions associated with business travel, procurement, waste and water.</a:t>
            </a:r>
          </a:p>
          <a:p>
            <a:pPr fontAlgn="base">
              <a:spcAft>
                <a:spcPts val="1200"/>
              </a:spcAft>
            </a:pPr>
            <a:r>
              <a:rPr lang="en-US" b="1" dirty="0">
                <a:solidFill>
                  <a:srgbClr val="111111"/>
                </a:solidFill>
                <a:latin typeface="Times New Roman" panose="02020603050405020304" pitchFamily="18" charset="0"/>
                <a:cs typeface="Times New Roman" panose="02020603050405020304" pitchFamily="18" charset="0"/>
              </a:rPr>
              <a:t>IOCL strives for reduction in Scope 1 &amp; 2 emissions</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1096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0152-16F9-4477-BFAB-F0401D0D18AD}"/>
              </a:ext>
            </a:extLst>
          </p:cNvPr>
          <p:cNvSpPr>
            <a:spLocks noGrp="1"/>
          </p:cNvSpPr>
          <p:nvPr>
            <p:ph type="title"/>
          </p:nvPr>
        </p:nvSpPr>
        <p:spPr>
          <a:xfrm>
            <a:off x="684212" y="485244"/>
            <a:ext cx="8534400" cy="1507067"/>
          </a:xfrm>
        </p:spPr>
        <p:txBody>
          <a:bodyPr>
            <a:normAutofit/>
          </a:bodyPr>
          <a:lstStyle/>
          <a:p>
            <a:r>
              <a:rPr lang="en-US" b="1" dirty="0">
                <a:solidFill>
                  <a:srgbClr val="CC99FF"/>
                </a:solidFill>
              </a:rPr>
              <a:t>COP-26: India’s commitment  </a:t>
            </a:r>
            <a:endParaRPr lang="en-IN" b="1" dirty="0">
              <a:solidFill>
                <a:srgbClr val="CC99FF"/>
              </a:solidFill>
            </a:endParaRPr>
          </a:p>
        </p:txBody>
      </p:sp>
      <p:sp>
        <p:nvSpPr>
          <p:cNvPr id="3" name="Content Placeholder 2">
            <a:extLst>
              <a:ext uri="{FF2B5EF4-FFF2-40B4-BE49-F238E27FC236}">
                <a16:creationId xmlns:a16="http://schemas.microsoft.com/office/drawing/2014/main" id="{B35E3989-CA62-47F1-8529-6CE989EFAA44}"/>
              </a:ext>
            </a:extLst>
          </p:cNvPr>
          <p:cNvSpPr>
            <a:spLocks noGrp="1"/>
          </p:cNvSpPr>
          <p:nvPr>
            <p:ph idx="1"/>
          </p:nvPr>
        </p:nvSpPr>
        <p:spPr>
          <a:xfrm>
            <a:off x="684212" y="2068511"/>
            <a:ext cx="8534400" cy="3615267"/>
          </a:xfrm>
        </p:spPr>
        <p:txBody>
          <a:bodyPr>
            <a:normAutofit lnSpcReduction="10000"/>
          </a:bodyPr>
          <a:lstStyle/>
          <a:p>
            <a:endParaRPr lang="en-US" dirty="0">
              <a:solidFill>
                <a:schemeClr val="tx1"/>
              </a:solidFill>
            </a:endParaRPr>
          </a:p>
          <a:p>
            <a:pPr marL="342900" marR="0" lvl="0" indent="-342900" algn="just">
              <a:lnSpc>
                <a:spcPct val="150000"/>
              </a:lnSpc>
              <a:spcBef>
                <a:spcPts val="0"/>
              </a:spcBef>
              <a:spcAft>
                <a:spcPts val="600"/>
              </a:spcAft>
              <a:buFont typeface="Symbol" panose="05050102010706020507" pitchFamily="18" charset="2"/>
              <a:buChar char=""/>
            </a:pPr>
            <a:r>
              <a:rPr lang="en-IN" sz="1800" dirty="0">
                <a:solidFill>
                  <a:srgbClr val="00B0F0"/>
                </a:solidFill>
              </a:rPr>
              <a:t>To increase Renewable Energy (RE) capacity to 500 GW by 2030.</a:t>
            </a:r>
            <a:endParaRPr lang="en-US" sz="1800" dirty="0">
              <a:solidFill>
                <a:srgbClr val="00B0F0"/>
              </a:solidFill>
            </a:endParaRPr>
          </a:p>
          <a:p>
            <a:pPr marL="342900" marR="0" lvl="0" indent="-342900" algn="just">
              <a:lnSpc>
                <a:spcPct val="150000"/>
              </a:lnSpc>
              <a:spcBef>
                <a:spcPts val="0"/>
              </a:spcBef>
              <a:spcAft>
                <a:spcPts val="600"/>
              </a:spcAft>
              <a:buFont typeface="Symbol" panose="05050102010706020507" pitchFamily="18" charset="2"/>
              <a:buChar char=""/>
            </a:pPr>
            <a:r>
              <a:rPr lang="en-IN" sz="1800" dirty="0">
                <a:solidFill>
                  <a:srgbClr val="00B0F0"/>
                </a:solidFill>
              </a:rPr>
              <a:t>50% of the country’s energy requirements to be met using RE sources by 2030.</a:t>
            </a:r>
            <a:endParaRPr lang="en-US" sz="1800" dirty="0">
              <a:solidFill>
                <a:srgbClr val="00B0F0"/>
              </a:solidFill>
            </a:endParaRPr>
          </a:p>
          <a:p>
            <a:pPr marL="342900" marR="0" lvl="0" indent="-342900" algn="just">
              <a:lnSpc>
                <a:spcPct val="150000"/>
              </a:lnSpc>
              <a:spcBef>
                <a:spcPts val="0"/>
              </a:spcBef>
              <a:spcAft>
                <a:spcPts val="600"/>
              </a:spcAft>
              <a:buFont typeface="Symbol" panose="05050102010706020507" pitchFamily="18" charset="2"/>
              <a:buChar char=""/>
            </a:pPr>
            <a:r>
              <a:rPr lang="en-IN" sz="1800" dirty="0">
                <a:solidFill>
                  <a:srgbClr val="00B0F0"/>
                </a:solidFill>
              </a:rPr>
              <a:t>To reduce carbon emission by one 1 billion tonnes between now and 2030.</a:t>
            </a:r>
            <a:endParaRPr lang="en-US" sz="1800" dirty="0">
              <a:solidFill>
                <a:srgbClr val="00B0F0"/>
              </a:solidFill>
            </a:endParaRPr>
          </a:p>
          <a:p>
            <a:pPr marL="342900" marR="0" lvl="0" indent="-342900" algn="just">
              <a:lnSpc>
                <a:spcPct val="150000"/>
              </a:lnSpc>
              <a:spcBef>
                <a:spcPts val="0"/>
              </a:spcBef>
              <a:spcAft>
                <a:spcPts val="600"/>
              </a:spcAft>
              <a:buFont typeface="Symbol" panose="05050102010706020507" pitchFamily="18" charset="2"/>
              <a:buChar char=""/>
            </a:pPr>
            <a:r>
              <a:rPr lang="en-IN" sz="1800" dirty="0">
                <a:solidFill>
                  <a:srgbClr val="00B0F0"/>
                </a:solidFill>
              </a:rPr>
              <a:t>The carbon intensity to be reduced to less than 45% by 2030.</a:t>
            </a:r>
            <a:endParaRPr lang="en-US" sz="1800" dirty="0">
              <a:solidFill>
                <a:srgbClr val="00B0F0"/>
              </a:solidFill>
            </a:endParaRPr>
          </a:p>
          <a:p>
            <a:r>
              <a:rPr lang="en-IN" sz="1800" dirty="0">
                <a:solidFill>
                  <a:srgbClr val="00B0F0"/>
                </a:solidFill>
              </a:rPr>
              <a:t>Achieve net zero emissions by the year 2070. </a:t>
            </a:r>
            <a:endParaRPr lang="en-US" sz="1800" dirty="0">
              <a:solidFill>
                <a:srgbClr val="00B0F0"/>
              </a:solidFill>
            </a:endParaRPr>
          </a:p>
          <a:p>
            <a:pPr marL="0" indent="0">
              <a:buNone/>
            </a:pPr>
            <a:endParaRPr lang="en-US" dirty="0">
              <a:solidFill>
                <a:schemeClr val="tx1"/>
              </a:solidFill>
            </a:endParaRPr>
          </a:p>
          <a:p>
            <a:endParaRPr lang="en-IN" dirty="0">
              <a:solidFill>
                <a:schemeClr val="tx1"/>
              </a:solidFill>
            </a:endParaRPr>
          </a:p>
        </p:txBody>
      </p:sp>
      <p:sp>
        <p:nvSpPr>
          <p:cNvPr id="4" name="TextBox 3">
            <a:extLst>
              <a:ext uri="{FF2B5EF4-FFF2-40B4-BE49-F238E27FC236}">
                <a16:creationId xmlns:a16="http://schemas.microsoft.com/office/drawing/2014/main" id="{AD4BA7FC-5B0F-42BC-A667-029F240022EF}"/>
              </a:ext>
            </a:extLst>
          </p:cNvPr>
          <p:cNvSpPr txBox="1"/>
          <p:nvPr/>
        </p:nvSpPr>
        <p:spPr>
          <a:xfrm>
            <a:off x="3100038" y="5884500"/>
            <a:ext cx="4326673" cy="369332"/>
          </a:xfrm>
          <a:prstGeom prst="rect">
            <a:avLst/>
          </a:prstGeom>
          <a:noFill/>
        </p:spPr>
        <p:txBody>
          <a:bodyPr wrap="square" rtlCol="0">
            <a:spAutoFit/>
          </a:bodyPr>
          <a:lstStyle/>
          <a:p>
            <a:r>
              <a:rPr lang="en-US" b="1" dirty="0">
                <a:solidFill>
                  <a:srgbClr val="FFFF00"/>
                </a:solidFill>
              </a:rPr>
              <a:t>Focus on Green Grid now…</a:t>
            </a:r>
            <a:endParaRPr lang="en-IN" b="1" dirty="0">
              <a:solidFill>
                <a:srgbClr val="FFFF00"/>
              </a:solidFill>
            </a:endParaRPr>
          </a:p>
        </p:txBody>
      </p:sp>
    </p:spTree>
    <p:extLst>
      <p:ext uri="{BB962C8B-B14F-4D97-AF65-F5344CB8AC3E}">
        <p14:creationId xmlns:p14="http://schemas.microsoft.com/office/powerpoint/2010/main" val="293553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0152-16F9-4477-BFAB-F0401D0D18AD}"/>
              </a:ext>
            </a:extLst>
          </p:cNvPr>
          <p:cNvSpPr>
            <a:spLocks noGrp="1"/>
          </p:cNvSpPr>
          <p:nvPr>
            <p:ph type="title"/>
          </p:nvPr>
        </p:nvSpPr>
        <p:spPr>
          <a:xfrm>
            <a:off x="684212" y="485244"/>
            <a:ext cx="8534400" cy="1507067"/>
          </a:xfrm>
        </p:spPr>
        <p:txBody>
          <a:bodyPr>
            <a:normAutofit/>
          </a:bodyPr>
          <a:lstStyle/>
          <a:p>
            <a:r>
              <a:rPr lang="en-US" b="1" dirty="0">
                <a:solidFill>
                  <a:srgbClr val="CC99FF"/>
                </a:solidFill>
              </a:rPr>
              <a:t>Supply Chain &amp; its scope </a:t>
            </a:r>
          </a:p>
        </p:txBody>
      </p:sp>
      <p:sp>
        <p:nvSpPr>
          <p:cNvPr id="3" name="Content Placeholder 2">
            <a:extLst>
              <a:ext uri="{FF2B5EF4-FFF2-40B4-BE49-F238E27FC236}">
                <a16:creationId xmlns:a16="http://schemas.microsoft.com/office/drawing/2014/main" id="{B35E3989-CA62-47F1-8529-6CE989EFAA44}"/>
              </a:ext>
            </a:extLst>
          </p:cNvPr>
          <p:cNvSpPr>
            <a:spLocks noGrp="1"/>
          </p:cNvSpPr>
          <p:nvPr>
            <p:ph idx="1"/>
          </p:nvPr>
        </p:nvSpPr>
        <p:spPr>
          <a:xfrm>
            <a:off x="684212" y="2068511"/>
            <a:ext cx="8534400" cy="3615267"/>
          </a:xfrm>
        </p:spPr>
        <p:txBody>
          <a:bodyPr>
            <a:normAutofit/>
          </a:bodyPr>
          <a:lstStyle/>
          <a:p>
            <a:r>
              <a:rPr lang="en-US" sz="1600" dirty="0">
                <a:solidFill>
                  <a:srgbClr val="00B0F0"/>
                </a:solidFill>
              </a:rPr>
              <a:t>All activities from point of origin to point of consumption till end of life of product </a:t>
            </a:r>
          </a:p>
          <a:p>
            <a:endParaRPr lang="en-US" sz="1600" dirty="0">
              <a:solidFill>
                <a:srgbClr val="00B0F0"/>
              </a:solidFill>
            </a:endParaRPr>
          </a:p>
          <a:p>
            <a:r>
              <a:rPr lang="en-US" sz="1600" dirty="0">
                <a:solidFill>
                  <a:srgbClr val="00B0F0"/>
                </a:solidFill>
              </a:rPr>
              <a:t>An integrated manufacturing process converting raw material into finished goods and then delivering to customers</a:t>
            </a:r>
          </a:p>
          <a:p>
            <a:endParaRPr lang="en-US" sz="1600" dirty="0">
              <a:solidFill>
                <a:srgbClr val="00B0F0"/>
              </a:solidFill>
            </a:endParaRPr>
          </a:p>
          <a:p>
            <a:r>
              <a:rPr lang="en-US" sz="1600" dirty="0">
                <a:solidFill>
                  <a:srgbClr val="00B0F0"/>
                </a:solidFill>
              </a:rPr>
              <a:t>Collection of producers, suppliers, distributors, retailers, information and service providers involved in delivery to customers</a:t>
            </a:r>
          </a:p>
          <a:p>
            <a:endParaRPr lang="en-US" sz="1600" dirty="0">
              <a:solidFill>
                <a:srgbClr val="00B0F0"/>
              </a:solidFill>
            </a:endParaRPr>
          </a:p>
          <a:p>
            <a:r>
              <a:rPr lang="en-US" sz="1600" dirty="0">
                <a:solidFill>
                  <a:srgbClr val="00B0F0"/>
                </a:solidFill>
              </a:rPr>
              <a:t>From supplier’s supplier to customer’s customer</a:t>
            </a:r>
          </a:p>
          <a:p>
            <a:endParaRPr lang="en-US" sz="1600" dirty="0">
              <a:solidFill>
                <a:srgbClr val="00B0F0"/>
              </a:solidFill>
            </a:endParaRPr>
          </a:p>
          <a:p>
            <a:endParaRPr lang="en-IN" dirty="0">
              <a:solidFill>
                <a:schemeClr val="tx1"/>
              </a:solidFill>
            </a:endParaRPr>
          </a:p>
        </p:txBody>
      </p:sp>
      <p:sp>
        <p:nvSpPr>
          <p:cNvPr id="4" name="TextBox 3">
            <a:extLst>
              <a:ext uri="{FF2B5EF4-FFF2-40B4-BE49-F238E27FC236}">
                <a16:creationId xmlns:a16="http://schemas.microsoft.com/office/drawing/2014/main" id="{FF58BCA6-C8D9-46CB-9DA1-8826ED8F21BC}"/>
              </a:ext>
            </a:extLst>
          </p:cNvPr>
          <p:cNvSpPr txBox="1"/>
          <p:nvPr/>
        </p:nvSpPr>
        <p:spPr>
          <a:xfrm>
            <a:off x="7750098" y="5798634"/>
            <a:ext cx="1237785" cy="338554"/>
          </a:xfrm>
          <a:prstGeom prst="rect">
            <a:avLst/>
          </a:prstGeom>
          <a:noFill/>
        </p:spPr>
        <p:txBody>
          <a:bodyPr wrap="square" rtlCol="0">
            <a:spAutoFit/>
          </a:bodyPr>
          <a:lstStyle/>
          <a:p>
            <a:r>
              <a:rPr lang="en-US" sz="1600" dirty="0"/>
              <a:t>Contd..</a:t>
            </a:r>
            <a:endParaRPr lang="en-IN" sz="1600" dirty="0"/>
          </a:p>
        </p:txBody>
      </p:sp>
    </p:spTree>
    <p:extLst>
      <p:ext uri="{BB962C8B-B14F-4D97-AF65-F5344CB8AC3E}">
        <p14:creationId xmlns:p14="http://schemas.microsoft.com/office/powerpoint/2010/main" val="2361037716"/>
      </p:ext>
    </p:extLst>
  </p:cSld>
  <p:clrMapOvr>
    <a:masterClrMapping/>
  </p:clrMapOvr>
</p:sld>
</file>

<file path=ppt/theme/theme1.xml><?xml version="1.0" encoding="utf-8"?>
<a:theme xmlns:a="http://schemas.openxmlformats.org/drawingml/2006/main" name="Sl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210</TotalTime>
  <Words>1357</Words>
  <Application>Microsoft Office PowerPoint</Application>
  <PresentationFormat>Widescreen</PresentationFormat>
  <Paragraphs>220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Century Gothic</vt:lpstr>
      <vt:lpstr>Symbol</vt:lpstr>
      <vt:lpstr>Times New Roman</vt:lpstr>
      <vt:lpstr>Wingdings 3</vt:lpstr>
      <vt:lpstr>Slice</vt:lpstr>
      <vt:lpstr>6th International conference &amp; exhibition       chemlog india 2021</vt:lpstr>
      <vt:lpstr>Overview </vt:lpstr>
      <vt:lpstr>Climate Change &amp; Global Warming</vt:lpstr>
      <vt:lpstr>Greenhouse Gases (GHG)  </vt:lpstr>
      <vt:lpstr>PowerPoint Presentation</vt:lpstr>
      <vt:lpstr>PowerPoint Presentation</vt:lpstr>
      <vt:lpstr>PowerPoint Presentation</vt:lpstr>
      <vt:lpstr>COP-26: India’s commitment  </vt:lpstr>
      <vt:lpstr>Supply Chain &amp; its scope </vt:lpstr>
      <vt:lpstr>Supply Chain &amp; its scope (contd)</vt:lpstr>
      <vt:lpstr>Greening the Supply Chain </vt:lpstr>
      <vt:lpstr>PowerPoint Presentation</vt:lpstr>
      <vt:lpstr>Actionable Areas</vt:lpstr>
      <vt:lpstr>Internal Focus </vt:lpstr>
      <vt:lpstr>External Focus</vt:lpstr>
      <vt:lpstr>External Focus</vt:lpstr>
      <vt:lpstr>PowerPoint Presentation</vt:lpstr>
      <vt:lpstr>Transportation – modes &amp; Emissions</vt:lpstr>
      <vt:lpstr>Initiatives at ioc</vt:lpstr>
      <vt:lpstr>Best Practices – Supply chain industry</vt:lpstr>
      <vt:lpstr>Summing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International conference &amp; exhibition – chemlog india 2021</dc:title>
  <dc:creator>SHARMA, K.K (के के शर्मा)</dc:creator>
  <cp:lastModifiedBy>SHARMA, K.K (के के शर्मा)</cp:lastModifiedBy>
  <cp:revision>29</cp:revision>
  <cp:lastPrinted>2021-12-16T05:16:25Z</cp:lastPrinted>
  <dcterms:created xsi:type="dcterms:W3CDTF">2021-12-01T03:55:54Z</dcterms:created>
  <dcterms:modified xsi:type="dcterms:W3CDTF">2021-12-16T05:18:49Z</dcterms:modified>
</cp:coreProperties>
</file>